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97" r:id="rId2"/>
    <p:sldId id="298" r:id="rId3"/>
    <p:sldId id="306" r:id="rId4"/>
    <p:sldId id="300" r:id="rId5"/>
    <p:sldId id="315" r:id="rId6"/>
    <p:sldId id="301" r:id="rId7"/>
    <p:sldId id="318" r:id="rId8"/>
    <p:sldId id="316" r:id="rId9"/>
    <p:sldId id="317" r:id="rId10"/>
    <p:sldId id="309" r:id="rId11"/>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799"/>
    <a:srgbClr val="00A48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909" autoAdjust="0"/>
  </p:normalViewPr>
  <p:slideViewPr>
    <p:cSldViewPr snapToGrid="0">
      <p:cViewPr varScale="1">
        <p:scale>
          <a:sx n="54" d="100"/>
          <a:sy n="54" d="100"/>
        </p:scale>
        <p:origin x="677" y="77"/>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608A5284-AA19-4540-8E33-A89FC5483B23}" type="datetimeFigureOut">
              <a:rPr lang="en-GB" smtClean="0"/>
              <a:t>01/08/2022</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0E414051-BA3A-42BE-95EA-37DD86EE5868}" type="slidenum">
              <a:rPr lang="en-GB" smtClean="0"/>
              <a:t>‹#›</a:t>
            </a:fld>
            <a:endParaRPr lang="en-GB"/>
          </a:p>
        </p:txBody>
      </p:sp>
    </p:spTree>
    <p:extLst>
      <p:ext uri="{BB962C8B-B14F-4D97-AF65-F5344CB8AC3E}">
        <p14:creationId xmlns:p14="http://schemas.microsoft.com/office/powerpoint/2010/main" val="2490132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EAB6BC4D-B78E-4612-B25B-D76B9FC4578B}" type="datetimeFigureOut">
              <a:rPr lang="en-GB" smtClean="0"/>
              <a:t>01/08/2022</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AEECB878-564C-4BB4-B7B0-0ADDEB39E887}" type="slidenum">
              <a:rPr lang="en-GB" smtClean="0"/>
              <a:t>‹#›</a:t>
            </a:fld>
            <a:endParaRPr lang="en-GB"/>
          </a:p>
        </p:txBody>
      </p:sp>
    </p:spTree>
    <p:extLst>
      <p:ext uri="{BB962C8B-B14F-4D97-AF65-F5344CB8AC3E}">
        <p14:creationId xmlns:p14="http://schemas.microsoft.com/office/powerpoint/2010/main" val="27464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5001" indent="-301923">
              <a:defRPr sz="2500">
                <a:solidFill>
                  <a:schemeClr val="tx1"/>
                </a:solidFill>
                <a:latin typeface="Arial" panose="020B0604020202020204" pitchFamily="34" charset="0"/>
                <a:ea typeface="ＭＳ Ｐゴシック" panose="020B0600070205080204" pitchFamily="34" charset="-128"/>
              </a:defRPr>
            </a:lvl2pPr>
            <a:lvl3pPr marL="1207694" indent="-241539">
              <a:defRPr sz="2500">
                <a:solidFill>
                  <a:schemeClr val="tx1"/>
                </a:solidFill>
                <a:latin typeface="Arial" panose="020B0604020202020204" pitchFamily="34" charset="0"/>
                <a:ea typeface="ＭＳ Ｐゴシック" panose="020B0600070205080204" pitchFamily="34" charset="-128"/>
              </a:defRPr>
            </a:lvl3pPr>
            <a:lvl4pPr marL="1690771" indent="-241539">
              <a:defRPr sz="2500">
                <a:solidFill>
                  <a:schemeClr val="tx1"/>
                </a:solidFill>
                <a:latin typeface="Arial" panose="020B0604020202020204" pitchFamily="34" charset="0"/>
                <a:ea typeface="ＭＳ Ｐゴシック" panose="020B0600070205080204" pitchFamily="34" charset="-128"/>
              </a:defRPr>
            </a:lvl4pPr>
            <a:lvl5pPr marL="2173849" indent="-241539">
              <a:defRPr sz="2500">
                <a:solidFill>
                  <a:schemeClr val="tx1"/>
                </a:solidFill>
                <a:latin typeface="Arial" panose="020B0604020202020204" pitchFamily="34" charset="0"/>
                <a:ea typeface="ＭＳ Ｐゴシック" panose="020B0600070205080204" pitchFamily="34" charset="-128"/>
              </a:defRPr>
            </a:lvl5pPr>
            <a:lvl6pPr marL="2656926" indent="-24153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40004" indent="-24153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3081" indent="-24153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6159" indent="-24153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B6E2EA49-5E52-4B48-88D2-A5D374E48337}" type="slidenum">
              <a:rPr lang="en-US" altLang="en-US" sz="1300"/>
              <a:pPr/>
              <a:t>1</a:t>
            </a:fld>
            <a:endParaRPr lang="en-US" altLang="en-US" sz="13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507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ea typeface="ＭＳ Ｐゴシック" panose="020B0600070205080204" pitchFamily="34" charset="-128"/>
              </a:rPr>
              <a:t>Advice NI is a membership organisation that exists to provide leadership, representation and support for independent advice organisations in Northern Ireland. </a:t>
            </a:r>
          </a:p>
          <a:p>
            <a:r>
              <a:rPr lang="en-GB" altLang="en-US" smtClean="0">
                <a:latin typeface="Arial" panose="020B0604020202020204" pitchFamily="34" charset="0"/>
                <a:ea typeface="ＭＳ Ｐゴシック" panose="020B0600070205080204" pitchFamily="34" charset="-128"/>
              </a:rPr>
              <a:t> </a:t>
            </a:r>
          </a:p>
          <a:p>
            <a:r>
              <a:rPr lang="en-GB" altLang="en-US" smtClean="0">
                <a:latin typeface="Arial" panose="020B0604020202020204" pitchFamily="34" charset="0"/>
                <a:ea typeface="ＭＳ Ｐゴシック" panose="020B0600070205080204" pitchFamily="34" charset="-128"/>
              </a:rPr>
              <a:t>We have 63 member organisations operating throughout Northern Ireland who provided advice, information and advocacy services to 263,325 people in the last year, on an extensive range of matters including social security, housing, debt, consumer and employment issues. </a:t>
            </a:r>
          </a:p>
          <a:p>
            <a:endParaRPr lang="en-GB" altLang="en-US" smtClean="0">
              <a:latin typeface="Arial" panose="020B0604020202020204" pitchFamily="34" charset="0"/>
              <a:ea typeface="ＭＳ Ｐゴシック" panose="020B0600070205080204" pitchFamily="34" charset="-128"/>
            </a:endParaRPr>
          </a:p>
        </p:txBody>
      </p:sp>
      <p:sp>
        <p:nvSpPr>
          <p:cNvPr id="7172"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785001" indent="-301923">
              <a:defRPr sz="2500">
                <a:solidFill>
                  <a:schemeClr val="tx1"/>
                </a:solidFill>
                <a:latin typeface="Arial" panose="020B0604020202020204" pitchFamily="34" charset="0"/>
                <a:ea typeface="ＭＳ Ｐゴシック" panose="020B0600070205080204" pitchFamily="34" charset="-128"/>
              </a:defRPr>
            </a:lvl2pPr>
            <a:lvl3pPr marL="1207694" indent="-241539">
              <a:defRPr sz="2500">
                <a:solidFill>
                  <a:schemeClr val="tx1"/>
                </a:solidFill>
                <a:latin typeface="Arial" panose="020B0604020202020204" pitchFamily="34" charset="0"/>
                <a:ea typeface="ＭＳ Ｐゴシック" panose="020B0600070205080204" pitchFamily="34" charset="-128"/>
              </a:defRPr>
            </a:lvl3pPr>
            <a:lvl4pPr marL="1690771" indent="-241539">
              <a:defRPr sz="2500">
                <a:solidFill>
                  <a:schemeClr val="tx1"/>
                </a:solidFill>
                <a:latin typeface="Arial" panose="020B0604020202020204" pitchFamily="34" charset="0"/>
                <a:ea typeface="ＭＳ Ｐゴシック" panose="020B0600070205080204" pitchFamily="34" charset="-128"/>
              </a:defRPr>
            </a:lvl4pPr>
            <a:lvl5pPr marL="2173849" indent="-241539">
              <a:defRPr sz="2500">
                <a:solidFill>
                  <a:schemeClr val="tx1"/>
                </a:solidFill>
                <a:latin typeface="Arial" panose="020B0604020202020204" pitchFamily="34" charset="0"/>
                <a:ea typeface="ＭＳ Ｐゴシック" panose="020B0600070205080204" pitchFamily="34" charset="-128"/>
              </a:defRPr>
            </a:lvl5pPr>
            <a:lvl6pPr marL="2656926" indent="-24153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140004" indent="-24153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23081" indent="-24153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06159" indent="-24153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endParaRPr lang="en-GB" altLang="en-US" sz="1300"/>
          </a:p>
        </p:txBody>
      </p:sp>
    </p:spTree>
    <p:extLst>
      <p:ext uri="{BB962C8B-B14F-4D97-AF65-F5344CB8AC3E}">
        <p14:creationId xmlns:p14="http://schemas.microsoft.com/office/powerpoint/2010/main" val="917475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E8A4534-98A8-40AC-9682-D86C5019BFE6}" type="datetime1">
              <a:rPr lang="en-GB" smtClean="0"/>
              <a:t>01/08/2022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192796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C66D60-02B5-431F-A963-3D6115E2AA9E}" type="datetime1">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39090012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7C66D60-02B5-431F-A963-3D6115E2AA9E}" type="datetime1">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7996488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7C66D60-02B5-431F-A963-3D6115E2AA9E}" type="datetime1">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17782451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C66D60-02B5-431F-A963-3D6115E2AA9E}" type="datetime1">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301395660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C66D60-02B5-431F-A963-3D6115E2AA9E}" type="datetime1">
              <a:rPr lang="en-GB" smtClean="0"/>
              <a:t>01/08/2022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28235706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C66D60-02B5-431F-A963-3D6115E2AA9E}" type="datetime1">
              <a:rPr lang="en-GB" smtClean="0"/>
              <a:t>01/08/2022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14055390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155F699-F71B-4ADA-BB35-488F9FF2E32A}" type="datetime1">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1414134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5208E4E-EE11-4B35-8A3E-E6B3BD454985}" type="datetime1">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210652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8D71FB-A437-4821-A271-F9A0611F3853}" type="datetime1">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363296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5283D7-D99C-40B8-816D-DD2D339884E1}" type="datetime1">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2030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A45E13-8BE7-4AE3-A9A1-C331E1702505}" type="datetime1">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189039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E21EAE-0853-4ADF-AB47-AF24D87C28F8}" type="datetime1">
              <a:rPr lang="en-GB" smtClean="0"/>
              <a:t>01/08/2022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228730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0949EA-0991-46E1-BB22-1F85EC762BB4}" type="datetime1">
              <a:rPr lang="en-GB" smtClean="0"/>
              <a:t>01/08/2022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172127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72A94-3B04-4BCA-A2D9-6C7FC80DA40B}" type="datetime1">
              <a:rPr lang="en-GB" smtClean="0"/>
              <a:t>01/08/2022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143324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3A51CE-D4C2-4AA0-ABA5-47AFAF5AC10A}" type="datetime1">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349998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A07F961-13D1-4066-8DA1-D0AAD0FE36DF}" type="datetime1">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0DA45-75B9-4719-BA41-5A868B627CB2}" type="slidenum">
              <a:rPr lang="en-GB" smtClean="0"/>
              <a:t>‹#›</a:t>
            </a:fld>
            <a:endParaRPr lang="en-GB"/>
          </a:p>
        </p:txBody>
      </p:sp>
    </p:spTree>
    <p:extLst>
      <p:ext uri="{BB962C8B-B14F-4D97-AF65-F5344CB8AC3E}">
        <p14:creationId xmlns:p14="http://schemas.microsoft.com/office/powerpoint/2010/main" val="187063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48D"/>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7C66D60-02B5-431F-A963-3D6115E2AA9E}" type="datetime1">
              <a:rPr lang="en-GB" smtClean="0"/>
              <a:t>01/08/2022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D70DA45-75B9-4719-BA41-5A868B627CB2}" type="slidenum">
              <a:rPr lang="en-GB" smtClean="0"/>
              <a:t>‹#›</a:t>
            </a:fld>
            <a:endParaRPr lang="en-GB"/>
          </a:p>
        </p:txBody>
      </p:sp>
    </p:spTree>
    <p:extLst>
      <p:ext uri="{BB962C8B-B14F-4D97-AF65-F5344CB8AC3E}">
        <p14:creationId xmlns:p14="http://schemas.microsoft.com/office/powerpoint/2010/main" val="2842109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5209208"/>
            <a:ext cx="12192000" cy="1749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9" name="TextBox 3"/>
          <p:cNvSpPr txBox="1">
            <a:spLocks noChangeArrowheads="1"/>
          </p:cNvSpPr>
          <p:nvPr/>
        </p:nvSpPr>
        <p:spPr bwMode="auto">
          <a:xfrm>
            <a:off x="152400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GB" altLang="en-US" sz="2400"/>
          </a:p>
        </p:txBody>
      </p:sp>
      <p:sp>
        <p:nvSpPr>
          <p:cNvPr id="4102" name="Footer Placeholder 2"/>
          <p:cNvSpPr>
            <a:spLocks noGrp="1"/>
          </p:cNvSpPr>
          <p:nvPr>
            <p:ph type="ftr" sz="quarter" idx="11"/>
          </p:nvPr>
        </p:nvSpPr>
        <p:spPr>
          <a:xfrm>
            <a:off x="10048796" y="6302630"/>
            <a:ext cx="1787033" cy="4505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dirty="0" smtClean="0"/>
              <a:t>@</a:t>
            </a:r>
            <a:r>
              <a:rPr lang="en-US" altLang="en-US" sz="2400" b="1" dirty="0" err="1" smtClean="0"/>
              <a:t>AdviceNI</a:t>
            </a:r>
            <a:r>
              <a:rPr lang="en-US" altLang="en-US" sz="2400" b="1" dirty="0" smtClean="0"/>
              <a:t> </a:t>
            </a:r>
          </a:p>
        </p:txBody>
      </p:sp>
      <p:pic>
        <p:nvPicPr>
          <p:cNvPr id="41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88821" y="5715255"/>
            <a:ext cx="6302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Image result for facebook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773" y="5719827"/>
            <a:ext cx="6016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97" y="5952581"/>
            <a:ext cx="2888438" cy="4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810" y="5324584"/>
            <a:ext cx="1281844" cy="152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71925" y="835695"/>
            <a:ext cx="6696075" cy="3785652"/>
          </a:xfrm>
          <a:prstGeom prst="rect">
            <a:avLst/>
          </a:prstGeom>
          <a:noFill/>
        </p:spPr>
        <p:txBody>
          <a:bodyPr wrap="square" rtlCol="0">
            <a:spAutoFit/>
          </a:bodyPr>
          <a:lstStyle/>
          <a:p>
            <a:pPr algn="ctr"/>
            <a:r>
              <a:rPr lang="en-GB" sz="4000" dirty="0" smtClean="0">
                <a:solidFill>
                  <a:schemeClr val="bg1"/>
                </a:solidFill>
                <a:latin typeface="Arial Black" panose="020B0A04020102020204" pitchFamily="34" charset="0"/>
              </a:rPr>
              <a:t>Bob </a:t>
            </a:r>
            <a:r>
              <a:rPr lang="en-GB" sz="4000" dirty="0" err="1" smtClean="0">
                <a:solidFill>
                  <a:schemeClr val="bg1"/>
                </a:solidFill>
                <a:latin typeface="Arial Black" panose="020B0A04020102020204" pitchFamily="34" charset="0"/>
              </a:rPr>
              <a:t>Stronge</a:t>
            </a:r>
            <a:endParaRPr lang="en-GB" sz="4000" dirty="0" smtClean="0">
              <a:solidFill>
                <a:schemeClr val="bg1"/>
              </a:solidFill>
              <a:latin typeface="Arial Black" panose="020B0A04020102020204" pitchFamily="34" charset="0"/>
            </a:endParaRPr>
          </a:p>
          <a:p>
            <a:pPr algn="ctr"/>
            <a:r>
              <a:rPr lang="en-GB" sz="4000" dirty="0" smtClean="0">
                <a:solidFill>
                  <a:schemeClr val="bg1"/>
                </a:solidFill>
                <a:latin typeface="Arial Black" panose="020B0A04020102020204" pitchFamily="34" charset="0"/>
              </a:rPr>
              <a:t>bob@adviceni.net</a:t>
            </a:r>
          </a:p>
          <a:p>
            <a:pPr algn="ctr"/>
            <a:r>
              <a:rPr lang="en-GB" sz="4000" dirty="0" smtClean="0">
                <a:solidFill>
                  <a:schemeClr val="bg1"/>
                </a:solidFill>
                <a:latin typeface="Arial Black" panose="020B0A04020102020204" pitchFamily="34" charset="0"/>
              </a:rPr>
              <a:t>Kevin Higgins</a:t>
            </a:r>
          </a:p>
          <a:p>
            <a:pPr algn="ctr"/>
            <a:r>
              <a:rPr lang="en-GB" sz="4000" dirty="0" smtClean="0">
                <a:solidFill>
                  <a:schemeClr val="bg1"/>
                </a:solidFill>
                <a:latin typeface="Arial Black" panose="020B0A04020102020204" pitchFamily="34" charset="0"/>
              </a:rPr>
              <a:t>kevin@adviceni.net</a:t>
            </a:r>
          </a:p>
          <a:p>
            <a:pPr algn="ctr"/>
            <a:r>
              <a:rPr lang="en-GB" sz="4000" dirty="0" smtClean="0">
                <a:solidFill>
                  <a:schemeClr val="bg1"/>
                </a:solidFill>
                <a:latin typeface="Arial Black" panose="020B0A04020102020204" pitchFamily="34" charset="0"/>
              </a:rPr>
              <a:t>Partnership Panel</a:t>
            </a:r>
          </a:p>
          <a:p>
            <a:pPr algn="ctr"/>
            <a:r>
              <a:rPr lang="en-GB" sz="4000" dirty="0" smtClean="0">
                <a:solidFill>
                  <a:schemeClr val="bg1"/>
                </a:solidFill>
                <a:latin typeface="Arial Black" panose="020B0A04020102020204" pitchFamily="34" charset="0"/>
              </a:rPr>
              <a:t>August 2022</a:t>
            </a:r>
            <a:endParaRPr lang="en-GB" sz="4000" dirty="0">
              <a:solidFill>
                <a:schemeClr val="bg1"/>
              </a:solidFill>
              <a:latin typeface="Arial Black" panose="020B0A04020102020204" pitchFamily="34"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4178" y="5781472"/>
            <a:ext cx="2683085" cy="80063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235" y="-55081"/>
            <a:ext cx="4424382" cy="4343341"/>
          </a:xfrm>
          <a:prstGeom prst="rect">
            <a:avLst/>
          </a:prstGeom>
        </p:spPr>
      </p:pic>
    </p:spTree>
    <p:extLst>
      <p:ext uri="{BB962C8B-B14F-4D97-AF65-F5344CB8AC3E}">
        <p14:creationId xmlns:p14="http://schemas.microsoft.com/office/powerpoint/2010/main" val="9877638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3127200" y="953694"/>
            <a:ext cx="8761413" cy="706964"/>
          </a:xfrm>
        </p:spPr>
        <p:txBody>
          <a:bodyPr/>
          <a:lstStyle/>
          <a:p>
            <a:r>
              <a:rPr lang="en-GB" altLang="en-US" sz="4000" b="1" dirty="0" smtClean="0">
                <a:latin typeface="Arial Rounded MT Bold" panose="020F0704030504030204" pitchFamily="34" charset="0"/>
                <a:cs typeface="Arial" panose="020B0604020202020204" pitchFamily="34" charset="0"/>
              </a:rPr>
              <a:t>Advice NI Access Channels</a:t>
            </a:r>
            <a:endParaRPr lang="en-GB" altLang="en-US" sz="4000" dirty="0">
              <a:latin typeface="Arial Rounded MT Bold" panose="020F0704030504030204" pitchFamily="34"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267" y="3770438"/>
            <a:ext cx="1071563" cy="106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descr="Image result for facebook 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713" y="5217179"/>
            <a:ext cx="7254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3456031" y="2162809"/>
            <a:ext cx="858833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400" dirty="0" smtClean="0">
                <a:solidFill>
                  <a:schemeClr val="bg1"/>
                </a:solidFill>
              </a:rPr>
              <a:t>Website: www.adviceni.net – </a:t>
            </a:r>
            <a:r>
              <a:rPr lang="en-GB" altLang="en-US" sz="2400" dirty="0" smtClean="0">
                <a:solidFill>
                  <a:srgbClr val="FFFF00"/>
                </a:solidFill>
              </a:rPr>
              <a:t>including Policy Manifesto</a:t>
            </a:r>
          </a:p>
          <a:p>
            <a:pPr>
              <a:spcBef>
                <a:spcPct val="0"/>
              </a:spcBef>
              <a:buFontTx/>
              <a:buNone/>
            </a:pPr>
            <a:endParaRPr lang="en-GB" altLang="en-US" sz="2400" dirty="0">
              <a:solidFill>
                <a:schemeClr val="bg1"/>
              </a:solidFill>
            </a:endParaRPr>
          </a:p>
          <a:p>
            <a:pPr>
              <a:spcBef>
                <a:spcPct val="0"/>
              </a:spcBef>
              <a:buFontTx/>
              <a:buNone/>
            </a:pPr>
            <a:r>
              <a:rPr lang="en-GB" altLang="en-US" sz="2400" dirty="0" smtClean="0">
                <a:solidFill>
                  <a:schemeClr val="bg1"/>
                </a:solidFill>
              </a:rPr>
              <a:t>Helpline: 0800 915 4604</a:t>
            </a:r>
          </a:p>
          <a:p>
            <a:pPr>
              <a:spcBef>
                <a:spcPct val="0"/>
              </a:spcBef>
              <a:buFontTx/>
              <a:buNone/>
            </a:pPr>
            <a:endParaRPr lang="en-GB" altLang="en-US" sz="2400" dirty="0">
              <a:solidFill>
                <a:schemeClr val="bg1"/>
              </a:solidFill>
            </a:endParaRPr>
          </a:p>
          <a:p>
            <a:pPr>
              <a:spcBef>
                <a:spcPct val="0"/>
              </a:spcBef>
              <a:buFontTx/>
              <a:buNone/>
            </a:pPr>
            <a:r>
              <a:rPr lang="en-GB" altLang="en-US" sz="2400" dirty="0" smtClean="0">
                <a:solidFill>
                  <a:schemeClr val="bg1"/>
                </a:solidFill>
              </a:rPr>
              <a:t>Follow </a:t>
            </a:r>
            <a:r>
              <a:rPr lang="en-GB" altLang="en-US" sz="2400" dirty="0">
                <a:solidFill>
                  <a:schemeClr val="bg1"/>
                </a:solidFill>
              </a:rPr>
              <a:t>us on Twitter @</a:t>
            </a:r>
            <a:r>
              <a:rPr lang="en-GB" altLang="en-US" sz="2400" dirty="0" err="1">
                <a:solidFill>
                  <a:schemeClr val="bg1"/>
                </a:solidFill>
              </a:rPr>
              <a:t>AdviceNI</a:t>
            </a:r>
            <a:endParaRPr lang="en-GB" altLang="en-US" sz="2400" dirty="0">
              <a:solidFill>
                <a:schemeClr val="bg1"/>
              </a:solidFill>
            </a:endParaRPr>
          </a:p>
          <a:p>
            <a:pPr>
              <a:spcBef>
                <a:spcPct val="0"/>
              </a:spcBef>
              <a:buFontTx/>
              <a:buNone/>
            </a:pPr>
            <a:endParaRPr lang="en-GB" altLang="en-US" sz="2400" dirty="0">
              <a:solidFill>
                <a:schemeClr val="bg1"/>
              </a:solidFill>
            </a:endParaRPr>
          </a:p>
          <a:p>
            <a:pPr>
              <a:spcBef>
                <a:spcPct val="0"/>
              </a:spcBef>
              <a:buFontTx/>
              <a:buNone/>
            </a:pPr>
            <a:endParaRPr lang="en-GB" altLang="en-US" sz="2400" dirty="0">
              <a:solidFill>
                <a:schemeClr val="bg1"/>
              </a:solidFill>
            </a:endParaRPr>
          </a:p>
          <a:p>
            <a:pPr>
              <a:spcBef>
                <a:spcPct val="0"/>
              </a:spcBef>
              <a:buFontTx/>
              <a:buNone/>
            </a:pPr>
            <a:endParaRPr lang="en-GB" altLang="en-US" sz="2400" dirty="0" smtClean="0">
              <a:solidFill>
                <a:schemeClr val="bg1"/>
              </a:solidFill>
            </a:endParaRPr>
          </a:p>
          <a:p>
            <a:pPr>
              <a:spcBef>
                <a:spcPct val="0"/>
              </a:spcBef>
              <a:buFontTx/>
              <a:buNone/>
            </a:pPr>
            <a:r>
              <a:rPr lang="en-GB" altLang="en-US" sz="2400" dirty="0" smtClean="0">
                <a:solidFill>
                  <a:schemeClr val="bg1"/>
                </a:solidFill>
              </a:rPr>
              <a:t>Like </a:t>
            </a:r>
            <a:r>
              <a:rPr lang="en-GB" altLang="en-US" sz="2400" dirty="0">
                <a:solidFill>
                  <a:schemeClr val="bg1"/>
                </a:solidFill>
              </a:rPr>
              <a:t>us on Facebook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1" y="0"/>
            <a:ext cx="3414271" cy="3351732"/>
          </a:xfrm>
          <a:prstGeom prst="rect">
            <a:avLst/>
          </a:prstGeom>
        </p:spPr>
      </p:pic>
    </p:spTree>
    <p:extLst>
      <p:ext uri="{BB962C8B-B14F-4D97-AF65-F5344CB8AC3E}">
        <p14:creationId xmlns:p14="http://schemas.microsoft.com/office/powerpoint/2010/main" val="84881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TextBox 8"/>
          <p:cNvSpPr txBox="1">
            <a:spLocks noChangeArrowheads="1"/>
          </p:cNvSpPr>
          <p:nvPr/>
        </p:nvSpPr>
        <p:spPr bwMode="auto">
          <a:xfrm>
            <a:off x="666974" y="3306341"/>
            <a:ext cx="11364064"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a:r>
              <a:rPr lang="en-GB" sz="2000" dirty="0">
                <a:solidFill>
                  <a:schemeClr val="bg1"/>
                </a:solidFill>
                <a:cs typeface="Arial" panose="020B0604020202020204" pitchFamily="34" charset="0"/>
              </a:rPr>
              <a:t>Advice NI is a membership </a:t>
            </a:r>
            <a:r>
              <a:rPr lang="en-GB" sz="2000" dirty="0" smtClean="0">
                <a:solidFill>
                  <a:schemeClr val="bg1"/>
                </a:solidFill>
                <a:cs typeface="Arial" panose="020B0604020202020204" pitchFamily="34" charset="0"/>
              </a:rPr>
              <a:t>organisation and service provider </a:t>
            </a:r>
            <a:r>
              <a:rPr lang="en-GB" sz="2000" dirty="0">
                <a:solidFill>
                  <a:schemeClr val="bg1"/>
                </a:solidFill>
                <a:cs typeface="Arial" panose="020B0604020202020204" pitchFamily="34" charset="0"/>
              </a:rPr>
              <a:t>that exists to provide leadership, </a:t>
            </a:r>
            <a:r>
              <a:rPr lang="en-GB" sz="2000" dirty="0" smtClean="0">
                <a:solidFill>
                  <a:schemeClr val="bg1"/>
                </a:solidFill>
                <a:cs typeface="Arial" panose="020B0604020202020204" pitchFamily="34" charset="0"/>
              </a:rPr>
              <a:t>representation, support and services </a:t>
            </a:r>
            <a:r>
              <a:rPr lang="en-GB" sz="2000" dirty="0">
                <a:solidFill>
                  <a:schemeClr val="bg1"/>
                </a:solidFill>
                <a:cs typeface="Arial" panose="020B0604020202020204" pitchFamily="34" charset="0"/>
              </a:rPr>
              <a:t>for </a:t>
            </a:r>
            <a:r>
              <a:rPr lang="en-GB" sz="2000" dirty="0" smtClean="0">
                <a:solidFill>
                  <a:schemeClr val="bg1"/>
                </a:solidFill>
                <a:cs typeface="Arial" panose="020B0604020202020204" pitchFamily="34" charset="0"/>
              </a:rPr>
              <a:t>the Independent </a:t>
            </a:r>
            <a:r>
              <a:rPr lang="en-GB" sz="2000" dirty="0">
                <a:solidFill>
                  <a:schemeClr val="bg1"/>
                </a:solidFill>
                <a:cs typeface="Arial" panose="020B0604020202020204" pitchFamily="34" charset="0"/>
              </a:rPr>
              <a:t>A</a:t>
            </a:r>
            <a:r>
              <a:rPr lang="en-GB" sz="2000" dirty="0" smtClean="0">
                <a:solidFill>
                  <a:schemeClr val="bg1"/>
                </a:solidFill>
                <a:cs typeface="Arial" panose="020B0604020202020204" pitchFamily="34" charset="0"/>
              </a:rPr>
              <a:t>dvice Network and people in </a:t>
            </a:r>
            <a:r>
              <a:rPr lang="en-GB" sz="2000" dirty="0">
                <a:solidFill>
                  <a:schemeClr val="bg1"/>
                </a:solidFill>
                <a:cs typeface="Arial" panose="020B0604020202020204" pitchFamily="34" charset="0"/>
              </a:rPr>
              <a:t>Northern Ireland. </a:t>
            </a:r>
            <a:r>
              <a:rPr lang="en-GB" sz="2000" dirty="0" smtClean="0">
                <a:solidFill>
                  <a:schemeClr val="bg1"/>
                </a:solidFill>
                <a:cs typeface="Arial" panose="020B0604020202020204" pitchFamily="34" charset="0"/>
              </a:rPr>
              <a:t> We support 67 members across NI, who providing advice on benefits, debt, housing, employment and consumer related issues.</a:t>
            </a:r>
          </a:p>
          <a:p>
            <a:pPr marL="342900" indent="-342900"/>
            <a:endParaRPr lang="en-GB" sz="2000" b="1" dirty="0" smtClean="0">
              <a:solidFill>
                <a:schemeClr val="bg1"/>
              </a:solidFill>
              <a:cs typeface="Arial" panose="020B0604020202020204" pitchFamily="34" charset="0"/>
            </a:endParaRPr>
          </a:p>
          <a:p>
            <a:pPr marL="342900" indent="-342900"/>
            <a:r>
              <a:rPr lang="en-GB" sz="2000" dirty="0">
                <a:solidFill>
                  <a:schemeClr val="bg1"/>
                </a:solidFill>
                <a:cs typeface="Arial" panose="020B0604020202020204" pitchFamily="34" charset="0"/>
              </a:rPr>
              <a:t>Advice NI also delivers a range of advice services to the </a:t>
            </a:r>
            <a:r>
              <a:rPr lang="en-GB" sz="2000" dirty="0" smtClean="0">
                <a:solidFill>
                  <a:schemeClr val="bg1"/>
                </a:solidFill>
                <a:cs typeface="Arial" panose="020B0604020202020204" pitchFamily="34" charset="0"/>
              </a:rPr>
              <a:t>public via a Freephone helpline which includes Debt </a:t>
            </a:r>
            <a:r>
              <a:rPr lang="en-GB" sz="2000" dirty="0">
                <a:solidFill>
                  <a:schemeClr val="bg1"/>
                </a:solidFill>
                <a:cs typeface="Arial" panose="020B0604020202020204" pitchFamily="34" charset="0"/>
              </a:rPr>
              <a:t>&amp; Money, </a:t>
            </a:r>
            <a:r>
              <a:rPr lang="en-GB" sz="2000" dirty="0" smtClean="0">
                <a:solidFill>
                  <a:schemeClr val="bg1"/>
                </a:solidFill>
                <a:cs typeface="Arial" panose="020B0604020202020204" pitchFamily="34" charset="0"/>
              </a:rPr>
              <a:t> Benefits, Tax Credits &amp; HMRC products/services, EU </a:t>
            </a:r>
            <a:r>
              <a:rPr lang="en-GB" sz="2000" dirty="0">
                <a:solidFill>
                  <a:schemeClr val="bg1"/>
                </a:solidFill>
                <a:cs typeface="Arial" panose="020B0604020202020204" pitchFamily="34" charset="0"/>
              </a:rPr>
              <a:t>Settlement Scheme, Covid-19 advice and </a:t>
            </a:r>
            <a:r>
              <a:rPr lang="en-GB" sz="2000" dirty="0" smtClean="0">
                <a:solidFill>
                  <a:schemeClr val="bg1"/>
                </a:solidFill>
                <a:cs typeface="Arial" panose="020B0604020202020204" pitchFamily="34" charset="0"/>
              </a:rPr>
              <a:t>Business Debt</a:t>
            </a:r>
            <a:r>
              <a:rPr lang="en-GB" sz="2000" dirty="0">
                <a:cs typeface="Arial" panose="020B0604020202020204" pitchFamily="34" charset="0"/>
              </a:rPr>
              <a:t>. </a:t>
            </a:r>
          </a:p>
          <a:p>
            <a:pPr>
              <a:buNone/>
            </a:pPr>
            <a:endParaRPr lang="en-GB" sz="2000" b="1" dirty="0" smtClean="0">
              <a:solidFill>
                <a:schemeClr val="bg1"/>
              </a:solidFill>
            </a:endParaRPr>
          </a:p>
          <a:p>
            <a:pPr>
              <a:buNone/>
            </a:pPr>
            <a:endParaRPr lang="en-GB" sz="2000" b="1" dirty="0">
              <a:solidFill>
                <a:schemeClr val="bg1"/>
              </a:solidFill>
            </a:endParaRPr>
          </a:p>
          <a:p>
            <a:pPr>
              <a:buNone/>
            </a:pPr>
            <a:endParaRPr lang="en-GB" sz="2000" dirty="0">
              <a:solidFill>
                <a:schemeClr val="bg1"/>
              </a:solidFill>
            </a:endParaRPr>
          </a:p>
          <a:p>
            <a:pPr marL="342900" indent="-342900">
              <a:spcBef>
                <a:spcPct val="0"/>
              </a:spcBef>
            </a:pPr>
            <a:endParaRPr lang="en-GB" altLang="en-US" sz="2200" b="1" dirty="0">
              <a:solidFill>
                <a:schemeClr val="bg1"/>
              </a:solidFill>
              <a:cs typeface="Arial" panose="020B0604020202020204" pitchFamily="34" charset="0"/>
            </a:endParaRPr>
          </a:p>
          <a:p>
            <a:pPr marL="342900" indent="-342900">
              <a:spcBef>
                <a:spcPct val="0"/>
              </a:spcBef>
            </a:pPr>
            <a:endParaRPr lang="en-GB" altLang="en-US" sz="2200" b="1" dirty="0">
              <a:solidFill>
                <a:schemeClr val="bg1"/>
              </a:solidFill>
              <a:cs typeface="Arial" panose="020B0604020202020204" pitchFamily="34" charset="0"/>
            </a:endParaRPr>
          </a:p>
        </p:txBody>
      </p:sp>
      <p:sp>
        <p:nvSpPr>
          <p:cNvPr id="4" name="TextBox 3"/>
          <p:cNvSpPr txBox="1"/>
          <p:nvPr/>
        </p:nvSpPr>
        <p:spPr>
          <a:xfrm>
            <a:off x="3328827" y="230295"/>
            <a:ext cx="8545925" cy="1661993"/>
          </a:xfrm>
          <a:prstGeom prst="rect">
            <a:avLst/>
          </a:prstGeom>
          <a:noFill/>
        </p:spPr>
        <p:txBody>
          <a:bodyPr wrap="square" rtlCol="0">
            <a:spAutoFit/>
          </a:bodyPr>
          <a:lstStyle/>
          <a:p>
            <a:r>
              <a:rPr lang="en-GB" sz="3400" dirty="0" smtClean="0">
                <a:solidFill>
                  <a:schemeClr val="bg1"/>
                </a:solidFill>
                <a:latin typeface="Arial Rounded MT Bold" panose="020F0704030504030204" pitchFamily="34" charset="0"/>
              </a:rPr>
              <a:t>The Independent Advice Network, providing advice to those who need it most</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6061"/>
            <a:ext cx="3708971" cy="3641034"/>
          </a:xfrm>
          <a:prstGeom prst="rect">
            <a:avLst/>
          </a:prstGeom>
        </p:spPr>
      </p:pic>
      <p:sp>
        <p:nvSpPr>
          <p:cNvPr id="6" name="TextBox 5"/>
          <p:cNvSpPr txBox="1"/>
          <p:nvPr/>
        </p:nvSpPr>
        <p:spPr>
          <a:xfrm>
            <a:off x="1058239" y="2763748"/>
            <a:ext cx="3924728" cy="461665"/>
          </a:xfrm>
          <a:prstGeom prst="rect">
            <a:avLst/>
          </a:prstGeom>
          <a:noFill/>
        </p:spPr>
        <p:txBody>
          <a:bodyPr wrap="square" rtlCol="0">
            <a:spAutoFit/>
          </a:bodyPr>
          <a:lstStyle/>
          <a:p>
            <a:r>
              <a:rPr lang="en-GB" sz="2400" dirty="0" smtClean="0">
                <a:solidFill>
                  <a:schemeClr val="bg1"/>
                </a:solidFill>
                <a:latin typeface="Arial Rounded MT Bold" panose="020F0704030504030204" pitchFamily="34" charset="0"/>
                <a:cs typeface="Arial" panose="020B0604020202020204" pitchFamily="34" charset="0"/>
              </a:rPr>
              <a:t>Who we are:</a:t>
            </a:r>
            <a:endParaRPr lang="en-GB" sz="24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331827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3319247" y="37023"/>
            <a:ext cx="6595316" cy="1278448"/>
          </a:xfrm>
        </p:spPr>
        <p:txBody>
          <a:bodyPr/>
          <a:lstStyle/>
          <a:p>
            <a:r>
              <a:rPr lang="en-GB" altLang="en-US" sz="4000" b="1" dirty="0" smtClean="0">
                <a:latin typeface="Arial Rounded MT Bold" panose="020F0704030504030204" pitchFamily="34" charset="0"/>
              </a:rPr>
              <a:t>Impact &amp; experience</a:t>
            </a:r>
            <a:endParaRPr lang="en-US" altLang="en-US" sz="4000" b="1" dirty="0" smtClean="0">
              <a:latin typeface="Arial Rounded MT Bold" panose="020F0704030504030204" pitchFamily="34" charset="0"/>
            </a:endParaRPr>
          </a:p>
        </p:txBody>
      </p:sp>
      <p:sp>
        <p:nvSpPr>
          <p:cNvPr id="11267" name="Content Placeholder 2"/>
          <p:cNvSpPr>
            <a:spLocks noGrp="1"/>
          </p:cNvSpPr>
          <p:nvPr>
            <p:ph sz="half" idx="1"/>
          </p:nvPr>
        </p:nvSpPr>
        <p:spPr>
          <a:xfrm>
            <a:off x="113016" y="4029075"/>
            <a:ext cx="11938571" cy="2386744"/>
          </a:xfrm>
        </p:spPr>
        <p:txBody>
          <a:bodyPr>
            <a:normAutofit fontScale="92500" lnSpcReduction="10000"/>
          </a:bodyPr>
          <a:lstStyle/>
          <a:p>
            <a:endParaRPr lang="en-GB" altLang="en-US" dirty="0" smtClean="0"/>
          </a:p>
          <a:p>
            <a:pPr marL="0" indent="0">
              <a:buNone/>
              <a:defRPr/>
            </a:pPr>
            <a:r>
              <a:rPr lang="en-GB" sz="3600" b="1" dirty="0">
                <a:solidFill>
                  <a:schemeClr val="bg1"/>
                </a:solidFill>
                <a:latin typeface="Arial" panose="020B0604020202020204" pitchFamily="34" charset="0"/>
                <a:cs typeface="Arial" panose="020B0604020202020204" pitchFamily="34" charset="0"/>
              </a:rPr>
              <a:t>Last year </a:t>
            </a:r>
            <a:r>
              <a:rPr lang="en-GB" sz="3600" b="1" dirty="0" smtClean="0">
                <a:solidFill>
                  <a:schemeClr val="bg1"/>
                </a:solidFill>
                <a:latin typeface="Arial" panose="020B0604020202020204" pitchFamily="34" charset="0"/>
                <a:cs typeface="Arial" panose="020B0604020202020204" pitchFamily="34" charset="0"/>
              </a:rPr>
              <a:t>(20/21) the Independent </a:t>
            </a:r>
            <a:r>
              <a:rPr lang="en-GB" sz="3600" b="1" dirty="0">
                <a:solidFill>
                  <a:schemeClr val="bg1"/>
                </a:solidFill>
                <a:latin typeface="Arial" panose="020B0604020202020204" pitchFamily="34" charset="0"/>
                <a:cs typeface="Arial" panose="020B0604020202020204" pitchFamily="34" charset="0"/>
              </a:rPr>
              <a:t>Advice </a:t>
            </a:r>
            <a:r>
              <a:rPr lang="en-GB" sz="3600" b="1" dirty="0" smtClean="0">
                <a:solidFill>
                  <a:schemeClr val="bg1"/>
                </a:solidFill>
                <a:latin typeface="Arial" panose="020B0604020202020204" pitchFamily="34" charset="0"/>
                <a:cs typeface="Arial" panose="020B0604020202020204" pitchFamily="34" charset="0"/>
              </a:rPr>
              <a:t>Network </a:t>
            </a:r>
            <a:r>
              <a:rPr lang="en-GB" sz="3600" b="1" dirty="0">
                <a:solidFill>
                  <a:schemeClr val="bg1"/>
                </a:solidFill>
                <a:latin typeface="Arial" panose="020B0604020202020204" pitchFamily="34" charset="0"/>
                <a:cs typeface="Arial" panose="020B0604020202020204" pitchFamily="34" charset="0"/>
              </a:rPr>
              <a:t>dealt with </a:t>
            </a:r>
            <a:r>
              <a:rPr lang="en-GB" sz="3600" b="1" dirty="0" smtClean="0">
                <a:solidFill>
                  <a:schemeClr val="bg1"/>
                </a:solidFill>
                <a:latin typeface="Arial" panose="020B0604020202020204" pitchFamily="34" charset="0"/>
                <a:cs typeface="Arial" panose="020B0604020202020204" pitchFamily="34" charset="0"/>
              </a:rPr>
              <a:t>294,515 advice enquires. This figure impacted by Covid-19 and our emergency response via the Covid-19 Community Helpline.</a:t>
            </a:r>
          </a:p>
          <a:p>
            <a:pPr marL="0" indent="0">
              <a:buNone/>
              <a:defRPr/>
            </a:pPr>
            <a:endParaRPr lang="en-GB" sz="3600" b="1" dirty="0">
              <a:solidFill>
                <a:srgbClr val="7030A0"/>
              </a:solidFill>
            </a:endParaRPr>
          </a:p>
          <a:p>
            <a:pPr>
              <a:defRPr/>
            </a:pPr>
            <a:endParaRPr lang="en-GB" sz="3600" b="1" dirty="0">
              <a:solidFill>
                <a:srgbClr val="7030A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88" y="-293694"/>
            <a:ext cx="3653821" cy="3586894"/>
          </a:xfrm>
          <a:prstGeom prst="rect">
            <a:avLst/>
          </a:prstGeom>
        </p:spPr>
      </p:pic>
      <p:pic>
        <p:nvPicPr>
          <p:cNvPr id="2" name="Picture 1"/>
          <p:cNvPicPr>
            <a:picLocks noChangeAspect="1"/>
          </p:cNvPicPr>
          <p:nvPr/>
        </p:nvPicPr>
        <p:blipFill>
          <a:blip r:embed="rId3"/>
          <a:stretch>
            <a:fillRect/>
          </a:stretch>
        </p:blipFill>
        <p:spPr>
          <a:xfrm>
            <a:off x="1143000" y="2828925"/>
            <a:ext cx="9906000" cy="1200150"/>
          </a:xfrm>
          <a:prstGeom prst="rect">
            <a:avLst/>
          </a:prstGeom>
        </p:spPr>
      </p:pic>
    </p:spTree>
    <p:extLst>
      <p:ext uri="{BB962C8B-B14F-4D97-AF65-F5344CB8AC3E}">
        <p14:creationId xmlns:p14="http://schemas.microsoft.com/office/powerpoint/2010/main" val="2297417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3359649" y="504667"/>
            <a:ext cx="5267739" cy="668337"/>
          </a:xfrm>
        </p:spPr>
        <p:txBody>
          <a:bodyPr/>
          <a:lstStyle/>
          <a:p>
            <a:pPr algn="l"/>
            <a:r>
              <a:rPr lang="en-GB" altLang="en-US" sz="4000" b="1" dirty="0" smtClean="0">
                <a:solidFill>
                  <a:schemeClr val="bg1"/>
                </a:solidFill>
                <a:latin typeface="Arial Rounded MT Bold" panose="020F0704030504030204" pitchFamily="34" charset="0"/>
                <a:cs typeface="Arial" panose="020B0604020202020204" pitchFamily="34" charset="0"/>
              </a:rPr>
              <a:t>Advice &amp; Services </a:t>
            </a:r>
            <a:r>
              <a:rPr lang="en-GB" altLang="en-US" dirty="0" smtClean="0">
                <a:solidFill>
                  <a:srgbClr val="7030A0"/>
                </a:solidFill>
                <a:cs typeface="Arial" panose="020B0604020202020204" pitchFamily="34" charset="0"/>
              </a:rPr>
              <a:t>				</a:t>
            </a:r>
          </a:p>
        </p:txBody>
      </p:sp>
      <p:sp>
        <p:nvSpPr>
          <p:cNvPr id="3" name="Content Placeholder 2"/>
          <p:cNvSpPr>
            <a:spLocks noGrp="1"/>
          </p:cNvSpPr>
          <p:nvPr>
            <p:ph sz="half" idx="1"/>
          </p:nvPr>
        </p:nvSpPr>
        <p:spPr>
          <a:xfrm>
            <a:off x="2006606" y="3183023"/>
            <a:ext cx="4140973" cy="3014493"/>
          </a:xfrm>
        </p:spPr>
        <p:txBody>
          <a:bodyPr>
            <a:normAutofit fontScale="55000" lnSpcReduction="20000"/>
          </a:bodyPr>
          <a:lstStyle/>
          <a:p>
            <a:pPr>
              <a:buClr>
                <a:schemeClr val="bg1"/>
              </a:buClr>
              <a:buFont typeface="Wingdings" panose="05000000000000000000" pitchFamily="2" charset="2"/>
              <a:buChar char="Ø"/>
              <a:defRPr/>
            </a:pPr>
            <a:r>
              <a:rPr lang="en-US" sz="4000" dirty="0" smtClean="0">
                <a:solidFill>
                  <a:schemeClr val="bg1"/>
                </a:solidFill>
                <a:latin typeface="Arial" panose="020B0604020202020204" pitchFamily="34" charset="0"/>
                <a:cs typeface="Arial" panose="020B0604020202020204" pitchFamily="34" charset="0"/>
              </a:rPr>
              <a:t>Welfare Reform/Benefits</a:t>
            </a:r>
            <a:endParaRPr lang="en-US" sz="4000" dirty="0">
              <a:solidFill>
                <a:schemeClr val="bg1"/>
              </a:solidFill>
              <a:latin typeface="Arial" panose="020B0604020202020204" pitchFamily="34" charset="0"/>
              <a:cs typeface="Arial" panose="020B0604020202020204" pitchFamily="34" charset="0"/>
            </a:endParaRPr>
          </a:p>
          <a:p>
            <a:pPr>
              <a:buClr>
                <a:schemeClr val="bg1"/>
              </a:buClr>
              <a:buFont typeface="Wingdings" panose="05000000000000000000" pitchFamily="2" charset="2"/>
              <a:buChar char="Ø"/>
              <a:defRPr/>
            </a:pPr>
            <a:r>
              <a:rPr lang="en-US" sz="4000" dirty="0" smtClean="0">
                <a:solidFill>
                  <a:schemeClr val="bg1"/>
                </a:solidFill>
                <a:latin typeface="Arial" panose="020B0604020202020204" pitchFamily="34" charset="0"/>
                <a:cs typeface="Arial" panose="020B0604020202020204" pitchFamily="34" charset="0"/>
              </a:rPr>
              <a:t>Personal and Business Debt</a:t>
            </a:r>
          </a:p>
          <a:p>
            <a:pPr>
              <a:buClr>
                <a:schemeClr val="bg1"/>
              </a:buClr>
              <a:buFont typeface="Wingdings" panose="05000000000000000000" pitchFamily="2" charset="2"/>
              <a:buChar char="Ø"/>
              <a:defRPr/>
            </a:pPr>
            <a:r>
              <a:rPr lang="en-GB" sz="4000" dirty="0" smtClean="0">
                <a:solidFill>
                  <a:schemeClr val="bg1"/>
                </a:solidFill>
                <a:latin typeface="Arial" panose="020B0604020202020204" pitchFamily="34" charset="0"/>
                <a:cs typeface="Arial" panose="020B0604020202020204" pitchFamily="34" charset="0"/>
              </a:rPr>
              <a:t>Tax Credits &amp; HMRC products/services</a:t>
            </a:r>
          </a:p>
          <a:p>
            <a:pPr>
              <a:buClr>
                <a:schemeClr val="bg1"/>
              </a:buClr>
              <a:buFont typeface="Wingdings" panose="05000000000000000000" pitchFamily="2" charset="2"/>
              <a:buChar char="Ø"/>
              <a:defRPr/>
            </a:pPr>
            <a:r>
              <a:rPr lang="en-GB" sz="4000" dirty="0" smtClean="0">
                <a:solidFill>
                  <a:schemeClr val="bg1"/>
                </a:solidFill>
                <a:latin typeface="Arial" panose="020B0604020202020204" pitchFamily="34" charset="0"/>
                <a:cs typeface="Arial" panose="020B0604020202020204" pitchFamily="34" charset="0"/>
              </a:rPr>
              <a:t>Benefits</a:t>
            </a:r>
            <a:endParaRPr lang="en-US" sz="4000" dirty="0" smtClean="0">
              <a:solidFill>
                <a:schemeClr val="bg1"/>
              </a:solidFill>
              <a:latin typeface="Arial" panose="020B0604020202020204" pitchFamily="34" charset="0"/>
              <a:cs typeface="Arial" panose="020B0604020202020204" pitchFamily="34" charset="0"/>
            </a:endParaRPr>
          </a:p>
          <a:p>
            <a:pPr>
              <a:buClr>
                <a:schemeClr val="bg1"/>
              </a:buClr>
              <a:buFont typeface="Wingdings" panose="05000000000000000000" pitchFamily="2" charset="2"/>
              <a:buChar char="Ø"/>
              <a:defRPr/>
            </a:pPr>
            <a:r>
              <a:rPr lang="en-GB" sz="4000" dirty="0" smtClean="0">
                <a:solidFill>
                  <a:schemeClr val="bg1"/>
                </a:solidFill>
                <a:latin typeface="Arial" panose="020B0604020202020204" pitchFamily="34" charset="0"/>
                <a:cs typeface="Arial" panose="020B0604020202020204" pitchFamily="34" charset="0"/>
              </a:rPr>
              <a:t>EUSS/Immigration </a:t>
            </a:r>
            <a:endParaRPr lang="en-US" sz="4000" dirty="0">
              <a:solidFill>
                <a:schemeClr val="bg1"/>
              </a:solidFill>
              <a:latin typeface="Arial" panose="020B0604020202020204" pitchFamily="34" charset="0"/>
              <a:cs typeface="Arial" panose="020B0604020202020204" pitchFamily="34" charset="0"/>
            </a:endParaRPr>
          </a:p>
          <a:p>
            <a:pPr>
              <a:buClr>
                <a:schemeClr val="bg1"/>
              </a:buClr>
              <a:buFont typeface="Wingdings" panose="05000000000000000000" pitchFamily="2" charset="2"/>
              <a:buChar char="Ø"/>
              <a:defRPr/>
            </a:pPr>
            <a:r>
              <a:rPr lang="en-US" sz="4000" dirty="0" smtClean="0">
                <a:solidFill>
                  <a:schemeClr val="bg1"/>
                </a:solidFill>
                <a:latin typeface="Arial" panose="020B0604020202020204" pitchFamily="34" charset="0"/>
                <a:cs typeface="Arial" panose="020B0604020202020204" pitchFamily="34" charset="0"/>
              </a:rPr>
              <a:t>Housing</a:t>
            </a:r>
          </a:p>
          <a:p>
            <a:pPr>
              <a:buClr>
                <a:schemeClr val="bg1"/>
              </a:buClr>
              <a:buFont typeface="Wingdings" panose="05000000000000000000" pitchFamily="2" charset="2"/>
              <a:buChar char="Ø"/>
              <a:defRPr/>
            </a:pPr>
            <a:r>
              <a:rPr lang="en-US" sz="4000" dirty="0" smtClean="0">
                <a:solidFill>
                  <a:schemeClr val="bg1"/>
                </a:solidFill>
                <a:latin typeface="Arial" panose="020B0604020202020204" pitchFamily="34" charset="0"/>
                <a:cs typeface="Arial" panose="020B0604020202020204" pitchFamily="34" charset="0"/>
              </a:rPr>
              <a:t>Tribunal Representation</a:t>
            </a:r>
          </a:p>
          <a:p>
            <a:pPr marL="0" indent="0">
              <a:buFontTx/>
              <a:buNone/>
              <a:defRPr/>
            </a:pPr>
            <a:endParaRPr lang="en-GB" sz="4000" dirty="0">
              <a:solidFill>
                <a:srgbClr val="642E88"/>
              </a:solidFill>
              <a:cs typeface="Arial" pitchFamily="34" charset="0"/>
            </a:endParaRPr>
          </a:p>
          <a:p>
            <a:pPr>
              <a:defRPr/>
            </a:pPr>
            <a:endParaRPr lang="en-GB" sz="4000" dirty="0">
              <a:solidFill>
                <a:srgbClr val="642E88"/>
              </a:solidFill>
              <a:cs typeface="Arial" pitchFamily="34" charset="0"/>
            </a:endParaRPr>
          </a:p>
          <a:p>
            <a:pPr>
              <a:defRPr/>
            </a:pPr>
            <a:endParaRPr lang="en-US" sz="4000" dirty="0">
              <a:solidFill>
                <a:srgbClr val="642E88"/>
              </a:solidFill>
              <a:cs typeface="Arial" pitchFamily="34" charset="0"/>
            </a:endParaRPr>
          </a:p>
          <a:p>
            <a:pPr>
              <a:defRPr/>
            </a:pPr>
            <a:endParaRPr lang="en-US" sz="9000" dirty="0">
              <a:solidFill>
                <a:srgbClr val="642E88"/>
              </a:solidFill>
              <a:cs typeface="Arial" pitchFamily="34" charset="0"/>
            </a:endParaRPr>
          </a:p>
          <a:p>
            <a:pPr>
              <a:defRPr/>
            </a:pPr>
            <a:endParaRPr lang="en-GB" dirty="0">
              <a:solidFill>
                <a:srgbClr val="7030A0"/>
              </a:solidFill>
            </a:endParaRPr>
          </a:p>
        </p:txBody>
      </p:sp>
      <p:sp>
        <p:nvSpPr>
          <p:cNvPr id="10244" name="TextBox 7"/>
          <p:cNvSpPr txBox="1">
            <a:spLocks noChangeArrowheads="1"/>
          </p:cNvSpPr>
          <p:nvPr/>
        </p:nvSpPr>
        <p:spPr bwMode="auto">
          <a:xfrm>
            <a:off x="3448878" y="876547"/>
            <a:ext cx="7409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cs typeface="Arial" panose="020B0604020202020204" pitchFamily="34" charset="0"/>
              </a:rPr>
              <a:t>Delivering </a:t>
            </a:r>
            <a:r>
              <a:rPr lang="en-GB" altLang="en-US" sz="2400" b="1" dirty="0" smtClean="0">
                <a:solidFill>
                  <a:schemeClr val="bg1"/>
                </a:solidFill>
                <a:cs typeface="Arial" panose="020B0604020202020204" pitchFamily="34" charset="0"/>
              </a:rPr>
              <a:t>advice, services and </a:t>
            </a:r>
            <a:r>
              <a:rPr lang="en-GB" altLang="en-US" sz="2400" b="1" dirty="0">
                <a:solidFill>
                  <a:schemeClr val="bg1"/>
                </a:solidFill>
                <a:cs typeface="Arial" panose="020B0604020202020204" pitchFamily="34" charset="0"/>
              </a:rPr>
              <a:t>representation </a:t>
            </a:r>
            <a:r>
              <a:rPr lang="en-GB" altLang="en-US" sz="2400" b="1" dirty="0" smtClean="0">
                <a:solidFill>
                  <a:schemeClr val="bg1"/>
                </a:solidFill>
                <a:cs typeface="Arial" panose="020B0604020202020204" pitchFamily="34" charset="0"/>
              </a:rPr>
              <a:t>on</a:t>
            </a:r>
            <a:endParaRPr lang="en-GB" altLang="en-US" sz="2400" b="1" dirty="0">
              <a:solidFill>
                <a:schemeClr val="bg1"/>
              </a:solidFill>
              <a:cs typeface="Arial" panose="020B0604020202020204" pitchFamily="34" charset="0"/>
            </a:endParaRPr>
          </a:p>
        </p:txBody>
      </p:sp>
      <p:sp>
        <p:nvSpPr>
          <p:cNvPr id="5" name="TextBox 4"/>
          <p:cNvSpPr txBox="1"/>
          <p:nvPr/>
        </p:nvSpPr>
        <p:spPr>
          <a:xfrm>
            <a:off x="1741965" y="2536692"/>
            <a:ext cx="3594970" cy="646331"/>
          </a:xfrm>
          <a:prstGeom prst="rect">
            <a:avLst/>
          </a:prstGeom>
          <a:noFill/>
        </p:spPr>
        <p:txBody>
          <a:bodyPr wrap="square" rtlCol="0">
            <a:spAutoFit/>
          </a:bodyPr>
          <a:lstStyle/>
          <a:p>
            <a:pPr algn="ctr"/>
            <a:r>
              <a:rPr lang="en-GB" sz="3600" dirty="0" smtClean="0">
                <a:solidFill>
                  <a:schemeClr val="bg1"/>
                </a:solidFill>
                <a:latin typeface="Arial Black" panose="020B0A04020102020204" pitchFamily="34" charset="0"/>
              </a:rPr>
              <a:t>Advice</a:t>
            </a:r>
            <a:r>
              <a:rPr lang="en-GB" dirty="0" smtClean="0">
                <a:solidFill>
                  <a:srgbClr val="7030A0"/>
                </a:solidFill>
              </a:rPr>
              <a:t> </a:t>
            </a:r>
            <a:endParaRPr lang="en-GB" dirty="0">
              <a:solidFill>
                <a:srgbClr val="7030A0"/>
              </a:solidFill>
            </a:endParaRPr>
          </a:p>
        </p:txBody>
      </p:sp>
      <p:sp>
        <p:nvSpPr>
          <p:cNvPr id="6" name="TextBox 5"/>
          <p:cNvSpPr txBox="1"/>
          <p:nvPr/>
        </p:nvSpPr>
        <p:spPr>
          <a:xfrm>
            <a:off x="7501230" y="2536692"/>
            <a:ext cx="3269293" cy="646331"/>
          </a:xfrm>
          <a:prstGeom prst="rect">
            <a:avLst/>
          </a:prstGeom>
          <a:noFill/>
        </p:spPr>
        <p:txBody>
          <a:bodyPr wrap="square" rtlCol="0">
            <a:spAutoFit/>
          </a:bodyPr>
          <a:lstStyle/>
          <a:p>
            <a:pPr algn="ctr"/>
            <a:r>
              <a:rPr lang="en-GB" sz="3600" dirty="0" smtClean="0">
                <a:solidFill>
                  <a:schemeClr val="bg1"/>
                </a:solidFill>
                <a:latin typeface="Arial Black" panose="020B0A04020102020204" pitchFamily="34" charset="0"/>
                <a:cs typeface="Arial" panose="020B0604020202020204" pitchFamily="34" charset="0"/>
              </a:rPr>
              <a:t>Services</a:t>
            </a:r>
            <a:r>
              <a:rPr lang="en-GB" sz="3600" dirty="0" smtClean="0">
                <a:solidFill>
                  <a:schemeClr val="bg1"/>
                </a:solidFill>
                <a:latin typeface="Arial" panose="020B0604020202020204" pitchFamily="34" charset="0"/>
                <a:cs typeface="Arial" panose="020B0604020202020204" pitchFamily="34" charset="0"/>
              </a:rPr>
              <a:t> </a:t>
            </a:r>
            <a:endParaRPr lang="en-GB" sz="36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22" y="0"/>
            <a:ext cx="3414271" cy="3351732"/>
          </a:xfrm>
          <a:prstGeom prst="rect">
            <a:avLst/>
          </a:prstGeom>
        </p:spPr>
      </p:pic>
      <p:sp>
        <p:nvSpPr>
          <p:cNvPr id="8" name="TextBox 7"/>
          <p:cNvSpPr txBox="1"/>
          <p:nvPr/>
        </p:nvSpPr>
        <p:spPr>
          <a:xfrm>
            <a:off x="7846943" y="3350451"/>
            <a:ext cx="3250096" cy="2062103"/>
          </a:xfrm>
          <a:prstGeom prst="rect">
            <a:avLst/>
          </a:prstGeom>
          <a:noFill/>
        </p:spPr>
        <p:txBody>
          <a:bodyPr wrap="square" rtlCol="0">
            <a:spAutoFit/>
          </a:bodyPr>
          <a:lstStyle/>
          <a:p>
            <a:pPr marL="342900" indent="-342900">
              <a:buClr>
                <a:schemeClr val="bg1"/>
              </a:buClr>
              <a:buFont typeface="Wingdings" panose="05000000000000000000" pitchFamily="2" charset="2"/>
              <a:buChar char="Ø"/>
            </a:pPr>
            <a:r>
              <a:rPr lang="en-GB" sz="2200" dirty="0">
                <a:solidFill>
                  <a:schemeClr val="bg1"/>
                </a:solidFill>
                <a:latin typeface="Arial" panose="020B0604020202020204" pitchFamily="34" charset="0"/>
                <a:cs typeface="Arial" panose="020B0604020202020204" pitchFamily="34" charset="0"/>
              </a:rPr>
              <a:t>Training</a:t>
            </a:r>
          </a:p>
          <a:p>
            <a:pPr marL="342900" indent="-342900">
              <a:buClr>
                <a:schemeClr val="bg1"/>
              </a:buClr>
              <a:buFont typeface="Wingdings" panose="05000000000000000000" pitchFamily="2" charset="2"/>
              <a:buChar char="Ø"/>
            </a:pPr>
            <a:r>
              <a:rPr lang="en-GB" sz="2200" dirty="0">
                <a:solidFill>
                  <a:schemeClr val="bg1"/>
                </a:solidFill>
                <a:latin typeface="Arial" panose="020B0604020202020204" pitchFamily="34" charset="0"/>
                <a:cs typeface="Arial" panose="020B0604020202020204" pitchFamily="34" charset="0"/>
              </a:rPr>
              <a:t>Membership</a:t>
            </a:r>
          </a:p>
          <a:p>
            <a:pPr marL="342900" indent="-342900">
              <a:buClr>
                <a:schemeClr val="bg1"/>
              </a:buClr>
              <a:buFont typeface="Wingdings" panose="05000000000000000000" pitchFamily="2" charset="2"/>
              <a:buChar char="Ø"/>
            </a:pPr>
            <a:r>
              <a:rPr lang="en-GB" sz="2200" dirty="0">
                <a:solidFill>
                  <a:schemeClr val="bg1"/>
                </a:solidFill>
                <a:latin typeface="Arial" panose="020B0604020202020204" pitchFamily="34" charset="0"/>
                <a:cs typeface="Arial" panose="020B0604020202020204" pitchFamily="34" charset="0"/>
              </a:rPr>
              <a:t>Quality</a:t>
            </a:r>
          </a:p>
          <a:p>
            <a:pPr marL="342900" indent="-342900">
              <a:buClr>
                <a:schemeClr val="bg1"/>
              </a:buClr>
              <a:buFont typeface="Wingdings" panose="05000000000000000000" pitchFamily="2" charset="2"/>
              <a:buChar char="Ø"/>
            </a:pPr>
            <a:r>
              <a:rPr lang="en-GB" sz="2200" dirty="0">
                <a:solidFill>
                  <a:schemeClr val="bg1"/>
                </a:solidFill>
                <a:latin typeface="Arial" panose="020B0604020202020204" pitchFamily="34" charset="0"/>
                <a:cs typeface="Arial" panose="020B0604020202020204" pitchFamily="34" charset="0"/>
              </a:rPr>
              <a:t>Volunteering</a:t>
            </a:r>
          </a:p>
          <a:p>
            <a:pPr marL="342900" indent="-342900">
              <a:buClr>
                <a:schemeClr val="bg1"/>
              </a:buClr>
              <a:buFont typeface="Wingdings" panose="05000000000000000000" pitchFamily="2" charset="2"/>
              <a:buChar char="Ø"/>
            </a:pPr>
            <a:r>
              <a:rPr lang="en-GB" sz="2200" dirty="0" smtClean="0">
                <a:solidFill>
                  <a:schemeClr val="bg1"/>
                </a:solidFill>
                <a:latin typeface="Arial" panose="020B0604020202020204" pitchFamily="34" charset="0"/>
                <a:cs typeface="Arial" panose="020B0604020202020204" pitchFamily="34" charset="0"/>
              </a:rPr>
              <a:t>Policy &amp; Information</a:t>
            </a:r>
            <a:endParaRPr lang="en-GB" sz="2200" dirty="0">
              <a:solidFill>
                <a:schemeClr val="bg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42732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3448878" y="208210"/>
            <a:ext cx="5267739" cy="668337"/>
          </a:xfrm>
        </p:spPr>
        <p:txBody>
          <a:bodyPr/>
          <a:lstStyle/>
          <a:p>
            <a:pPr algn="l"/>
            <a:r>
              <a:rPr lang="en-GB" altLang="en-US" sz="4000" b="1" dirty="0" smtClean="0">
                <a:solidFill>
                  <a:schemeClr val="bg1"/>
                </a:solidFill>
                <a:latin typeface="Arial" panose="020B0604020202020204" pitchFamily="34" charset="0"/>
                <a:cs typeface="Arial" panose="020B0604020202020204" pitchFamily="34" charset="0"/>
              </a:rPr>
              <a:t>Members</a:t>
            </a:r>
            <a:r>
              <a:rPr lang="en-GB" altLang="en-US" dirty="0" smtClean="0">
                <a:solidFill>
                  <a:srgbClr val="7030A0"/>
                </a:solidFill>
                <a:cs typeface="Arial" panose="020B0604020202020204" pitchFamily="34" charset="0"/>
              </a:rPr>
              <a:t>				</a:t>
            </a:r>
          </a:p>
        </p:txBody>
      </p:sp>
      <p:sp>
        <p:nvSpPr>
          <p:cNvPr id="10244" name="TextBox 7"/>
          <p:cNvSpPr txBox="1">
            <a:spLocks noChangeArrowheads="1"/>
          </p:cNvSpPr>
          <p:nvPr/>
        </p:nvSpPr>
        <p:spPr bwMode="auto">
          <a:xfrm>
            <a:off x="3448878" y="876547"/>
            <a:ext cx="84588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GB" sz="2400" dirty="0" smtClean="0">
                <a:solidFill>
                  <a:schemeClr val="bg1"/>
                </a:solidFill>
                <a:cs typeface="Arial" panose="020B0604020202020204" pitchFamily="34" charset="0"/>
              </a:rPr>
              <a:t>We </a:t>
            </a:r>
            <a:r>
              <a:rPr lang="en-GB" sz="2400" dirty="0">
                <a:solidFill>
                  <a:schemeClr val="bg1"/>
                </a:solidFill>
                <a:cs typeface="Arial" panose="020B0604020202020204" pitchFamily="34" charset="0"/>
              </a:rPr>
              <a:t>support </a:t>
            </a:r>
            <a:r>
              <a:rPr lang="en-GB" sz="2400" dirty="0" smtClean="0">
                <a:solidFill>
                  <a:schemeClr val="bg1"/>
                </a:solidFill>
                <a:cs typeface="Arial" panose="020B0604020202020204" pitchFamily="34" charset="0"/>
              </a:rPr>
              <a:t>67 </a:t>
            </a:r>
            <a:r>
              <a:rPr lang="en-GB" sz="2400" dirty="0">
                <a:solidFill>
                  <a:schemeClr val="bg1"/>
                </a:solidFill>
                <a:cs typeface="Arial" panose="020B0604020202020204" pitchFamily="34" charset="0"/>
              </a:rPr>
              <a:t>members across NI, who providing advice on benefits, debt, housing, employment and consumer related issues</a:t>
            </a:r>
            <a:r>
              <a:rPr lang="en-GB" sz="2400" dirty="0" smtClean="0">
                <a:solidFill>
                  <a:schemeClr val="bg1"/>
                </a:solidFill>
                <a:cs typeface="Arial" panose="020B0604020202020204" pitchFamily="34" charset="0"/>
              </a:rPr>
              <a:t>.</a:t>
            </a:r>
            <a:endParaRPr lang="en-GB" sz="2400" dirty="0">
              <a:solidFill>
                <a:schemeClr val="bg1"/>
              </a:solidFill>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22" y="0"/>
            <a:ext cx="3414271" cy="3351732"/>
          </a:xfrm>
          <a:prstGeom prst="rect">
            <a:avLst/>
          </a:prstGeom>
        </p:spPr>
      </p:pic>
      <p:pic>
        <p:nvPicPr>
          <p:cNvPr id="3" name="Picture 2"/>
          <p:cNvPicPr>
            <a:picLocks noChangeAspect="1"/>
          </p:cNvPicPr>
          <p:nvPr/>
        </p:nvPicPr>
        <p:blipFill>
          <a:blip r:embed="rId3"/>
          <a:stretch>
            <a:fillRect/>
          </a:stretch>
        </p:blipFill>
        <p:spPr>
          <a:xfrm>
            <a:off x="1652513" y="2347912"/>
            <a:ext cx="9734550" cy="4162425"/>
          </a:xfrm>
          <a:prstGeom prst="rect">
            <a:avLst/>
          </a:prstGeom>
        </p:spPr>
      </p:pic>
    </p:spTree>
    <p:extLst>
      <p:ext uri="{BB962C8B-B14F-4D97-AF65-F5344CB8AC3E}">
        <p14:creationId xmlns:p14="http://schemas.microsoft.com/office/powerpoint/2010/main" val="152515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23511" y="655616"/>
            <a:ext cx="8761413" cy="706964"/>
          </a:xfrm>
        </p:spPr>
        <p:txBody>
          <a:bodyPr/>
          <a:lstStyle/>
          <a:p>
            <a:r>
              <a:rPr lang="en-GB" altLang="en-US" dirty="0" smtClean="0">
                <a:latin typeface="Arial" panose="020B0604020202020204" pitchFamily="34" charset="0"/>
                <a:cs typeface="Arial" panose="020B0604020202020204" pitchFamily="34" charset="0"/>
              </a:rPr>
              <a:t>	The </a:t>
            </a:r>
            <a:r>
              <a:rPr lang="en-GB" altLang="en-US" dirty="0">
                <a:latin typeface="Arial" panose="020B0604020202020204" pitchFamily="34" charset="0"/>
                <a:cs typeface="Arial" panose="020B0604020202020204" pitchFamily="34" charset="0"/>
              </a:rPr>
              <a:t>importance of </a:t>
            </a:r>
            <a:r>
              <a:rPr lang="en-GB" altLang="en-US" dirty="0" smtClean="0">
                <a:latin typeface="Arial" panose="020B0604020202020204" pitchFamily="34" charset="0"/>
                <a:cs typeface="Arial" panose="020B0604020202020204" pitchFamily="34" charset="0"/>
              </a:rPr>
              <a:t>independent advice 		</a:t>
            </a:r>
            <a:endParaRPr lang="en-US" altLang="en-US" dirty="0" smtClean="0">
              <a:latin typeface="Arial" panose="020B0604020202020204" pitchFamily="34" charset="0"/>
              <a:cs typeface="Arial" panose="020B0604020202020204" pitchFamily="34" charset="0"/>
            </a:endParaRPr>
          </a:p>
        </p:txBody>
      </p:sp>
      <p:sp>
        <p:nvSpPr>
          <p:cNvPr id="11267" name="Content Placeholder 2"/>
          <p:cNvSpPr>
            <a:spLocks noGrp="1"/>
          </p:cNvSpPr>
          <p:nvPr>
            <p:ph sz="half" idx="1"/>
          </p:nvPr>
        </p:nvSpPr>
        <p:spPr>
          <a:xfrm>
            <a:off x="2128838" y="2162658"/>
            <a:ext cx="9656086" cy="4538179"/>
          </a:xfrm>
        </p:spPr>
        <p:txBody>
          <a:bodyPr>
            <a:normAutofit/>
          </a:bodyPr>
          <a:lstStyle/>
          <a:p>
            <a:endParaRPr lang="en-GB" altLang="en-US" dirty="0" smtClean="0"/>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Barriers </a:t>
            </a:r>
            <a:r>
              <a:rPr lang="en-GB" altLang="en-US" sz="2400" b="1" dirty="0">
                <a:solidFill>
                  <a:schemeClr val="bg1"/>
                </a:solidFill>
                <a:latin typeface="Arial" panose="020B0604020202020204" pitchFamily="34" charset="0"/>
                <a:cs typeface="Arial" panose="020B0604020202020204" pitchFamily="34" charset="0"/>
              </a:rPr>
              <a:t>preventing people approaching Government agencies directly – stigma, fear, </a:t>
            </a:r>
            <a:r>
              <a:rPr lang="en-GB" altLang="en-US" sz="2400" b="1" dirty="0" smtClean="0">
                <a:solidFill>
                  <a:schemeClr val="bg1"/>
                </a:solidFill>
                <a:latin typeface="Arial" panose="020B0604020202020204" pitchFamily="34" charset="0"/>
                <a:cs typeface="Arial" panose="020B0604020202020204" pitchFamily="34" charset="0"/>
              </a:rPr>
              <a:t>trust;</a:t>
            </a:r>
            <a:endParaRPr lang="en-GB" altLang="en-US" sz="2400" b="1" dirty="0">
              <a:solidFill>
                <a:schemeClr val="bg1"/>
              </a:solidFill>
              <a:latin typeface="Arial" panose="020B0604020202020204" pitchFamily="34" charset="0"/>
              <a:cs typeface="Arial" panose="020B0604020202020204" pitchFamily="34" charset="0"/>
            </a:endParaRPr>
          </a:p>
          <a:p>
            <a:pPr>
              <a:buClr>
                <a:schemeClr val="bg1"/>
              </a:buCl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Ability to challenge decisions – helping people secure their rights at appeal and </a:t>
            </a:r>
            <a:r>
              <a:rPr lang="en-GB" altLang="en-US" sz="2400" b="1" dirty="0" smtClean="0">
                <a:solidFill>
                  <a:schemeClr val="bg1"/>
                </a:solidFill>
                <a:latin typeface="Arial" panose="020B0604020202020204" pitchFamily="34" charset="0"/>
                <a:cs typeface="Arial" panose="020B0604020202020204" pitchFamily="34" charset="0"/>
              </a:rPr>
              <a:t>beyond;</a:t>
            </a:r>
            <a:endParaRPr lang="en-GB" altLang="en-US" sz="2400" b="1" dirty="0">
              <a:solidFill>
                <a:schemeClr val="bg1"/>
              </a:solidFill>
              <a:latin typeface="Arial" panose="020B0604020202020204" pitchFamily="34" charset="0"/>
              <a:cs typeface="Arial" panose="020B0604020202020204" pitchFamily="34" charset="0"/>
            </a:endParaRPr>
          </a:p>
          <a:p>
            <a:pPr>
              <a:buClr>
                <a:schemeClr val="bg1"/>
              </a:buClr>
              <a:buFont typeface="Wingdings" panose="05000000000000000000" pitchFamily="2" charset="2"/>
              <a:buChar char="Ø"/>
            </a:pPr>
            <a:r>
              <a:rPr lang="en-GB" altLang="en-US" sz="2400" b="1" dirty="0">
                <a:solidFill>
                  <a:schemeClr val="bg1"/>
                </a:solidFill>
                <a:latin typeface="Arial" panose="020B0604020202020204" pitchFamily="34" charset="0"/>
                <a:cs typeface="Arial" panose="020B0604020202020204" pitchFamily="34" charset="0"/>
              </a:rPr>
              <a:t>Offering a free, </a:t>
            </a:r>
            <a:r>
              <a:rPr lang="en-GB" altLang="en-US" sz="2400" b="1" dirty="0" smtClean="0">
                <a:solidFill>
                  <a:schemeClr val="bg1"/>
                </a:solidFill>
                <a:latin typeface="Arial" panose="020B0604020202020204" pitchFamily="34" charset="0"/>
                <a:cs typeface="Arial" panose="020B0604020202020204" pitchFamily="34" charset="0"/>
              </a:rPr>
              <a:t>confidential, </a:t>
            </a:r>
            <a:r>
              <a:rPr lang="en-GB" altLang="en-US" sz="2400" b="1" dirty="0">
                <a:solidFill>
                  <a:schemeClr val="bg1"/>
                </a:solidFill>
                <a:latin typeface="Arial" panose="020B0604020202020204" pitchFamily="34" charset="0"/>
                <a:cs typeface="Arial" panose="020B0604020202020204" pitchFamily="34" charset="0"/>
              </a:rPr>
              <a:t>quality service based on dignity and </a:t>
            </a:r>
            <a:r>
              <a:rPr lang="en-GB" altLang="en-US" sz="2400" b="1" dirty="0" smtClean="0">
                <a:solidFill>
                  <a:schemeClr val="bg1"/>
                </a:solidFill>
                <a:latin typeface="Arial" panose="020B0604020202020204" pitchFamily="34" charset="0"/>
                <a:cs typeface="Arial" panose="020B0604020202020204" pitchFamily="34" charset="0"/>
              </a:rPr>
              <a:t>respect;</a:t>
            </a:r>
            <a:endParaRPr lang="en-GB" altLang="en-US" sz="24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463"/>
            <a:ext cx="3414271" cy="3351732"/>
          </a:xfrm>
          <a:prstGeom prst="rect">
            <a:avLst/>
          </a:prstGeom>
        </p:spPr>
      </p:pic>
      <p:sp>
        <p:nvSpPr>
          <p:cNvPr id="4" name="AutoShape 2" descr="Contact Icons In Black Circles In Flat Style. Telephone, Mail,.. Royalty  Free Cliparts, Vectors, And Stock Illustration. Image 1149608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Contact Icons In Black Circles In Flat Style. Telephone, Mail,.. Royalty  Free Cliparts, Vectors, And Stock Illustration. Image 11496089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1743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23511" y="655616"/>
            <a:ext cx="8761413" cy="706964"/>
          </a:xfrm>
        </p:spPr>
        <p:txBody>
          <a:bodyPr/>
          <a:lstStyle/>
          <a:p>
            <a:r>
              <a:rPr lang="en-GB" altLang="en-US" dirty="0" smtClean="0">
                <a:latin typeface="Arial" panose="020B0604020202020204" pitchFamily="34" charset="0"/>
                <a:cs typeface="Arial" panose="020B0604020202020204" pitchFamily="34" charset="0"/>
              </a:rPr>
              <a:t>				Cost of Living Crisis</a:t>
            </a:r>
            <a:endParaRPr lang="en-US" altLang="en-US" dirty="0" smtClean="0">
              <a:latin typeface="Arial" panose="020B0604020202020204" pitchFamily="34" charset="0"/>
              <a:cs typeface="Arial" panose="020B0604020202020204" pitchFamily="34" charset="0"/>
            </a:endParaRPr>
          </a:p>
        </p:txBody>
      </p:sp>
      <p:sp>
        <p:nvSpPr>
          <p:cNvPr id="11267" name="Content Placeholder 2"/>
          <p:cNvSpPr>
            <a:spLocks noGrp="1"/>
          </p:cNvSpPr>
          <p:nvPr>
            <p:ph sz="half" idx="1"/>
          </p:nvPr>
        </p:nvSpPr>
        <p:spPr>
          <a:xfrm>
            <a:off x="2128838" y="1362580"/>
            <a:ext cx="9656086" cy="5338258"/>
          </a:xfrm>
        </p:spPr>
        <p:txBody>
          <a:bodyPr>
            <a:normAutofit fontScale="77500" lnSpcReduction="20000"/>
          </a:bodyPr>
          <a:lstStyle/>
          <a:p>
            <a:endParaRPr lang="en-GB" altLang="en-US" dirty="0" smtClean="0"/>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Background </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Decade of Austerity;</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Income Inadequacy;</a:t>
            </a:r>
          </a:p>
          <a:p>
            <a:pPr lvl="2">
              <a:buClr>
                <a:schemeClr val="bg1"/>
              </a:buClr>
              <a:buFont typeface="Wingdings" panose="05000000000000000000" pitchFamily="2" charset="2"/>
              <a:buChar char="Ø"/>
            </a:pPr>
            <a:r>
              <a:rPr lang="en-GB" altLang="en-US" sz="2000" b="1" dirty="0">
                <a:solidFill>
                  <a:schemeClr val="bg1"/>
                </a:solidFill>
                <a:latin typeface="Arial" panose="020B0604020202020204" pitchFamily="34" charset="0"/>
                <a:cs typeface="Arial" panose="020B0604020202020204" pitchFamily="34" charset="0"/>
              </a:rPr>
              <a:t>Digital </a:t>
            </a:r>
            <a:r>
              <a:rPr lang="en-GB" altLang="en-US" sz="2000" b="1" dirty="0" smtClean="0">
                <a:solidFill>
                  <a:schemeClr val="bg1"/>
                </a:solidFill>
                <a:latin typeface="Arial" panose="020B0604020202020204" pitchFamily="34" charset="0"/>
                <a:cs typeface="Arial" panose="020B0604020202020204" pitchFamily="34" charset="0"/>
              </a:rPr>
              <a:t>Poverty (Skills, Equipment, Data, Coverage); </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Universal Credit;</a:t>
            </a:r>
            <a:endParaRPr lang="en-GB" altLang="en-US" sz="2000" b="1" dirty="0">
              <a:solidFill>
                <a:schemeClr val="bg1"/>
              </a:solidFill>
              <a:latin typeface="Arial" panose="020B0604020202020204" pitchFamily="34" charset="0"/>
              <a:cs typeface="Arial" panose="020B0604020202020204" pitchFamily="34" charset="0"/>
            </a:endParaRP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Eroding Resilience;</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Destitution </a:t>
            </a:r>
            <a:r>
              <a:rPr lang="en-GB" altLang="en-US" sz="2000" b="1" dirty="0">
                <a:solidFill>
                  <a:schemeClr val="bg1"/>
                </a:solidFill>
                <a:latin typeface="Arial" panose="020B0604020202020204" pitchFamily="34" charset="0"/>
                <a:cs typeface="Arial" panose="020B0604020202020204" pitchFamily="34" charset="0"/>
              </a:rPr>
              <a:t>(</a:t>
            </a:r>
            <a:r>
              <a:rPr lang="en-GB" altLang="en-US" sz="2000" b="1" dirty="0" smtClean="0">
                <a:solidFill>
                  <a:schemeClr val="bg1"/>
                </a:solidFill>
                <a:latin typeface="Arial" panose="020B0604020202020204" pitchFamily="34" charset="0"/>
                <a:cs typeface="Arial" panose="020B0604020202020204" pitchFamily="34" charset="0"/>
              </a:rPr>
              <a:t>circumstances, </a:t>
            </a:r>
            <a:r>
              <a:rPr lang="en-GB" altLang="en-US" sz="2000" b="1" dirty="0">
                <a:solidFill>
                  <a:schemeClr val="bg1"/>
                </a:solidFill>
                <a:latin typeface="Arial" panose="020B0604020202020204" pitchFamily="34" charset="0"/>
                <a:cs typeface="Arial" panose="020B0604020202020204" pitchFamily="34" charset="0"/>
              </a:rPr>
              <a:t>personal challenges, systemic </a:t>
            </a:r>
            <a:r>
              <a:rPr lang="en-GB" altLang="en-US" sz="2000" b="1" dirty="0" smtClean="0">
                <a:solidFill>
                  <a:schemeClr val="bg1"/>
                </a:solidFill>
                <a:latin typeface="Arial" panose="020B0604020202020204" pitchFamily="34" charset="0"/>
                <a:cs typeface="Arial" panose="020B0604020202020204" pitchFamily="34" charset="0"/>
              </a:rPr>
              <a:t>issues);</a:t>
            </a:r>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Rising Inflation</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Energy Costs;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Rising Essential Food Prices (bread</a:t>
            </a:r>
            <a:r>
              <a:rPr lang="en-GB" altLang="en-US" sz="2000" b="1" dirty="0">
                <a:solidFill>
                  <a:schemeClr val="bg1"/>
                </a:solidFill>
                <a:latin typeface="Arial" panose="020B0604020202020204" pitchFamily="34" charset="0"/>
                <a:cs typeface="Arial" panose="020B0604020202020204" pitchFamily="34" charset="0"/>
              </a:rPr>
              <a:t>, meat, </a:t>
            </a:r>
            <a:r>
              <a:rPr lang="en-GB" altLang="en-US" sz="2000" b="1" dirty="0" smtClean="0">
                <a:solidFill>
                  <a:schemeClr val="bg1"/>
                </a:solidFill>
                <a:latin typeface="Arial" panose="020B0604020202020204" pitchFamily="34" charset="0"/>
                <a:cs typeface="Arial" panose="020B0604020202020204" pitchFamily="34" charset="0"/>
              </a:rPr>
              <a:t>dairy, fruit </a:t>
            </a:r>
            <a:r>
              <a:rPr lang="en-GB" altLang="en-US" sz="2000" b="1" dirty="0">
                <a:solidFill>
                  <a:schemeClr val="bg1"/>
                </a:solidFill>
                <a:latin typeface="Arial" panose="020B0604020202020204" pitchFamily="34" charset="0"/>
                <a:cs typeface="Arial" panose="020B0604020202020204" pitchFamily="34" charset="0"/>
              </a:rPr>
              <a:t>and </a:t>
            </a:r>
            <a:r>
              <a:rPr lang="en-GB" altLang="en-US" sz="2000" b="1" dirty="0" smtClean="0">
                <a:solidFill>
                  <a:schemeClr val="bg1"/>
                </a:solidFill>
                <a:latin typeface="Arial" panose="020B0604020202020204" pitchFamily="34" charset="0"/>
                <a:cs typeface="Arial" panose="020B0604020202020204" pitchFamily="34" charset="0"/>
              </a:rPr>
              <a:t>vegetables);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Hitting Poorest Hardest;</a:t>
            </a:r>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Rising Interest Rates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Impact on mortgages, loans, debt;</a:t>
            </a:r>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Looming Recession?</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Job loss, Home loss;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463"/>
            <a:ext cx="3414271" cy="3351732"/>
          </a:xfrm>
          <a:prstGeom prst="rect">
            <a:avLst/>
          </a:prstGeom>
        </p:spPr>
      </p:pic>
      <p:sp>
        <p:nvSpPr>
          <p:cNvPr id="4" name="AutoShape 2" descr="Contact Icons In Black Circles In Flat Style. Telephone, Mail,.. Royalty  Free Cliparts, Vectors, And Stock Illustration. Image 1149608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Contact Icons In Black Circles In Flat Style. Telephone, Mail,.. Royalty  Free Cliparts, Vectors, And Stock Illustration. Image 11496089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1078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23511" y="655616"/>
            <a:ext cx="8761413" cy="706964"/>
          </a:xfrm>
        </p:spPr>
        <p:txBody>
          <a:bodyPr/>
          <a:lstStyle/>
          <a:p>
            <a:r>
              <a:rPr lang="en-GB" altLang="en-US" dirty="0" smtClean="0">
                <a:latin typeface="Arial" panose="020B0604020202020204" pitchFamily="34" charset="0"/>
                <a:cs typeface="Arial" panose="020B0604020202020204" pitchFamily="34" charset="0"/>
              </a:rPr>
              <a:t>				Cost of Living Crisis</a:t>
            </a:r>
            <a:endParaRPr lang="en-US" altLang="en-US" dirty="0" smtClean="0">
              <a:latin typeface="Arial" panose="020B0604020202020204" pitchFamily="34" charset="0"/>
              <a:cs typeface="Arial" panose="020B0604020202020204" pitchFamily="34" charset="0"/>
            </a:endParaRPr>
          </a:p>
        </p:txBody>
      </p:sp>
      <p:sp>
        <p:nvSpPr>
          <p:cNvPr id="11267" name="Content Placeholder 2"/>
          <p:cNvSpPr>
            <a:spLocks noGrp="1"/>
          </p:cNvSpPr>
          <p:nvPr>
            <p:ph sz="half" idx="1"/>
          </p:nvPr>
        </p:nvSpPr>
        <p:spPr>
          <a:xfrm>
            <a:off x="2666925" y="1362580"/>
            <a:ext cx="9248850" cy="4897705"/>
          </a:xfrm>
        </p:spPr>
        <p:txBody>
          <a:bodyPr>
            <a:normAutofit fontScale="77500" lnSpcReduction="20000"/>
          </a:bodyPr>
          <a:lstStyle/>
          <a:p>
            <a:endParaRPr lang="en-GB" altLang="en-US" dirty="0" smtClean="0"/>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UK Government Response </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One-off lump sum payments;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No benefit uprating in line with current inflation;</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Fill your oil tank today, but what about food on the table tomorrow?</a:t>
            </a:r>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NI Response</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a:t>
            </a:r>
            <a:r>
              <a:rPr lang="en-GB" altLang="en-US" sz="2000" b="1" dirty="0" err="1" smtClean="0">
                <a:solidFill>
                  <a:schemeClr val="bg1"/>
                </a:solidFill>
                <a:latin typeface="Arial" panose="020B0604020202020204" pitchFamily="34" charset="0"/>
                <a:cs typeface="Arial" panose="020B0604020202020204" pitchFamily="34" charset="0"/>
              </a:rPr>
              <a:t>Evason</a:t>
            </a:r>
            <a:r>
              <a:rPr lang="en-GB" altLang="en-US" sz="2000" b="1" dirty="0" smtClean="0">
                <a:solidFill>
                  <a:schemeClr val="bg1"/>
                </a:solidFill>
                <a:latin typeface="Arial" panose="020B0604020202020204" pitchFamily="34" charset="0"/>
                <a:cs typeface="Arial" panose="020B0604020202020204" pitchFamily="34" charset="0"/>
              </a:rPr>
              <a:t>’ Welfare Mitigations; Discretionary Support financial support scheme;</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Child Funeral Fund;</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Period Poverty – access to items in public service premises including schools;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WWC, Energy Payment &amp; Emergency Fuel Payment Schemes;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Food Boxes, High Street Scheme during pandemic;</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Holiday Hunger food grant;</a:t>
            </a:r>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Local Response</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Local initiatives targeting local need;</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Independent advice, F2F crisis support;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463"/>
            <a:ext cx="3414271" cy="3351732"/>
          </a:xfrm>
          <a:prstGeom prst="rect">
            <a:avLst/>
          </a:prstGeom>
        </p:spPr>
      </p:pic>
      <p:sp>
        <p:nvSpPr>
          <p:cNvPr id="4" name="AutoShape 2" descr="Contact Icons In Black Circles In Flat Style. Telephone, Mail,.. Royalty  Free Cliparts, Vectors, And Stock Illustration. Image 1149608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Contact Icons In Black Circles In Flat Style. Telephone, Mail,.. Royalty  Free Cliparts, Vectors, And Stock Illustration. Image 11496089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2376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23511" y="655616"/>
            <a:ext cx="8761413" cy="706964"/>
          </a:xfrm>
        </p:spPr>
        <p:txBody>
          <a:bodyPr/>
          <a:lstStyle/>
          <a:p>
            <a:r>
              <a:rPr lang="en-GB" altLang="en-US" dirty="0" smtClean="0">
                <a:latin typeface="Arial" panose="020B0604020202020204" pitchFamily="34" charset="0"/>
                <a:cs typeface="Arial" panose="020B0604020202020204" pitchFamily="34" charset="0"/>
              </a:rPr>
              <a:t>				Cost of Living Crisis</a:t>
            </a:r>
            <a:endParaRPr lang="en-US" altLang="en-US" dirty="0" smtClean="0">
              <a:latin typeface="Arial" panose="020B0604020202020204" pitchFamily="34" charset="0"/>
              <a:cs typeface="Arial" panose="020B0604020202020204" pitchFamily="34" charset="0"/>
            </a:endParaRPr>
          </a:p>
        </p:txBody>
      </p:sp>
      <p:sp>
        <p:nvSpPr>
          <p:cNvPr id="11267" name="Content Placeholder 2"/>
          <p:cNvSpPr>
            <a:spLocks noGrp="1"/>
          </p:cNvSpPr>
          <p:nvPr>
            <p:ph sz="half" idx="1"/>
          </p:nvPr>
        </p:nvSpPr>
        <p:spPr>
          <a:xfrm>
            <a:off x="2666925" y="1362580"/>
            <a:ext cx="9248850" cy="5366833"/>
          </a:xfrm>
        </p:spPr>
        <p:txBody>
          <a:bodyPr>
            <a:normAutofit fontScale="62500" lnSpcReduction="20000"/>
          </a:bodyPr>
          <a:lstStyle/>
          <a:p>
            <a:endParaRPr lang="en-GB" altLang="en-US" dirty="0" smtClean="0"/>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UK Government Response NEEDED</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Benefit uprating (in &amp; out of work) in line with current inflation;</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Strengthen the social security system;</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Universal Credit ‘Move to UC’ mitigate the risks;</a:t>
            </a:r>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NI Response NEEDED</a:t>
            </a:r>
          </a:p>
          <a:p>
            <a:pPr lvl="2">
              <a:buClr>
                <a:schemeClr val="bg1"/>
              </a:buClr>
              <a:buFont typeface="Wingdings" panose="05000000000000000000" pitchFamily="2" charset="2"/>
              <a:buChar char="Ø"/>
            </a:pPr>
            <a:r>
              <a:rPr lang="en-GB" altLang="en-US" sz="2000" b="1" dirty="0">
                <a:solidFill>
                  <a:schemeClr val="bg1"/>
                </a:solidFill>
                <a:latin typeface="Arial" panose="020B0604020202020204" pitchFamily="34" charset="0"/>
                <a:cs typeface="Arial" panose="020B0604020202020204" pitchFamily="34" charset="0"/>
              </a:rPr>
              <a:t>@ £500m currently unspent</a:t>
            </a:r>
            <a:r>
              <a:rPr lang="en-GB" altLang="en-US" sz="2000" b="1" dirty="0" smtClean="0">
                <a:solidFill>
                  <a:schemeClr val="bg1"/>
                </a:solidFill>
                <a:latin typeface="Arial" panose="020B0604020202020204" pitchFamily="34" charset="0"/>
                <a:cs typeface="Arial" panose="020B0604020202020204" pitchFamily="34" charset="0"/>
              </a:rPr>
              <a:t>;</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Don’t focus solely on one-off lump sum payments;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Support that leaves a longer term legacy (income maximisation, </a:t>
            </a:r>
            <a:r>
              <a:rPr lang="en-GB" altLang="en-US" sz="2000" b="1" dirty="0" smtClean="0">
                <a:solidFill>
                  <a:schemeClr val="bg1"/>
                </a:solidFill>
                <a:latin typeface="Arial" panose="020B0604020202020204" pitchFamily="34" charset="0"/>
                <a:cs typeface="Arial" panose="020B0604020202020204" pitchFamily="34" charset="0"/>
              </a:rPr>
              <a:t>insulation schemes, CWB</a:t>
            </a:r>
            <a:r>
              <a:rPr lang="en-GB" altLang="en-US" sz="2000" b="1" dirty="0" smtClean="0">
                <a:solidFill>
                  <a:schemeClr val="bg1"/>
                </a:solidFill>
                <a:latin typeface="Arial" panose="020B0604020202020204" pitchFamily="34" charset="0"/>
                <a:cs typeface="Arial" panose="020B0604020202020204" pitchFamily="34" charset="0"/>
              </a:rPr>
              <a:t>, Help into Employment);</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Safeguard people / mitigate threats </a:t>
            </a:r>
            <a:r>
              <a:rPr lang="en-GB" altLang="en-US" sz="2000" b="1" dirty="0" smtClean="0">
                <a:solidFill>
                  <a:schemeClr val="bg1"/>
                </a:solidFill>
                <a:latin typeface="Arial" panose="020B0604020202020204" pitchFamily="34" charset="0"/>
                <a:cs typeface="Arial" panose="020B0604020202020204" pitchFamily="34" charset="0"/>
              </a:rPr>
              <a:t>to </a:t>
            </a:r>
            <a:r>
              <a:rPr lang="en-GB" altLang="en-US" sz="2000" b="1" dirty="0" smtClean="0">
                <a:solidFill>
                  <a:schemeClr val="bg1"/>
                </a:solidFill>
                <a:latin typeface="Arial" panose="020B0604020202020204" pitchFamily="34" charset="0"/>
                <a:cs typeface="Arial" panose="020B0604020202020204" pitchFamily="34" charset="0"/>
              </a:rPr>
              <a:t>income (</a:t>
            </a:r>
            <a:r>
              <a:rPr lang="en-GB" altLang="en-US" sz="2000" b="1" dirty="0" err="1" smtClean="0">
                <a:solidFill>
                  <a:schemeClr val="bg1"/>
                </a:solidFill>
                <a:latin typeface="Arial" panose="020B0604020202020204" pitchFamily="34" charset="0"/>
                <a:cs typeface="Arial" panose="020B0604020202020204" pitchFamily="34" charset="0"/>
              </a:rPr>
              <a:t>eg</a:t>
            </a:r>
            <a:r>
              <a:rPr lang="en-GB" altLang="en-US" sz="2000" b="1" dirty="0" smtClean="0">
                <a:solidFill>
                  <a:schemeClr val="bg1"/>
                </a:solidFill>
                <a:latin typeface="Arial" panose="020B0604020202020204" pitchFamily="34" charset="0"/>
                <a:cs typeface="Arial" panose="020B0604020202020204" pitchFamily="34" charset="0"/>
              </a:rPr>
              <a:t> ‘Move to UC, benefit renewals, deductions, sanctions, expedite appeals);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Strengthen welfare mitigations;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Move forward with NI Executive Anti Poverty Strategy;</a:t>
            </a:r>
          </a:p>
          <a:p>
            <a:pPr>
              <a:buClr>
                <a:schemeClr val="bg1"/>
              </a:buClr>
              <a:buFont typeface="Wingdings" panose="05000000000000000000" pitchFamily="2" charset="2"/>
              <a:buChar char="Ø"/>
            </a:pPr>
            <a:r>
              <a:rPr lang="en-GB" altLang="en-US" sz="2400" b="1" dirty="0" smtClean="0">
                <a:solidFill>
                  <a:schemeClr val="bg1"/>
                </a:solidFill>
                <a:latin typeface="Arial" panose="020B0604020202020204" pitchFamily="34" charset="0"/>
                <a:cs typeface="Arial" panose="020B0604020202020204" pitchFamily="34" charset="0"/>
              </a:rPr>
              <a:t>Local Government Response NEEDED</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Tailor initiatives targeting local need: Community Wealth Building;</a:t>
            </a:r>
          </a:p>
          <a:p>
            <a:pPr lvl="2">
              <a:buClr>
                <a:schemeClr val="bg1"/>
              </a:buClr>
              <a:buFont typeface="Wingdings" panose="05000000000000000000" pitchFamily="2" charset="2"/>
              <a:buChar char="Ø"/>
            </a:pPr>
            <a:r>
              <a:rPr lang="en-GB" altLang="en-US" sz="2000" b="1" dirty="0">
                <a:solidFill>
                  <a:schemeClr val="bg1"/>
                </a:solidFill>
                <a:latin typeface="Arial" panose="020B0604020202020204" pitchFamily="34" charset="0"/>
                <a:cs typeface="Arial" panose="020B0604020202020204" pitchFamily="34" charset="0"/>
              </a:rPr>
              <a:t>‘It’s the Local Economy, Stupid!’;</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Maximise Community Planning opportunities;</a:t>
            </a:r>
          </a:p>
          <a:p>
            <a:pPr lvl="2">
              <a:buClr>
                <a:schemeClr val="bg1"/>
              </a:buClr>
              <a:buFont typeface="Wingdings" panose="05000000000000000000" pitchFamily="2" charset="2"/>
              <a:buChar char="Ø"/>
            </a:pPr>
            <a:r>
              <a:rPr lang="en-GB" altLang="en-US" sz="2000" b="1" dirty="0" smtClean="0">
                <a:solidFill>
                  <a:schemeClr val="bg1"/>
                </a:solidFill>
                <a:latin typeface="Arial" panose="020B0604020202020204" pitchFamily="34" charset="0"/>
                <a:cs typeface="Arial" panose="020B0604020202020204" pitchFamily="34" charset="0"/>
              </a:rPr>
              <a:t>Independent advice can provide pathways out of this crisis;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463"/>
            <a:ext cx="3414271" cy="3351732"/>
          </a:xfrm>
          <a:prstGeom prst="rect">
            <a:avLst/>
          </a:prstGeom>
        </p:spPr>
      </p:pic>
      <p:sp>
        <p:nvSpPr>
          <p:cNvPr id="4" name="AutoShape 2" descr="Contact Icons In Black Circles In Flat Style. Telephone, Mail,.. Royalty  Free Cliparts, Vectors, And Stock Illustration. Image 1149608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Contact Icons In Black Circles In Flat Style. Telephone, Mail,.. Royalty  Free Cliparts, Vectors, And Stock Illustration. Image 11496089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99546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2586</TotalTime>
  <Words>638</Words>
  <Application>Microsoft Office PowerPoint</Application>
  <PresentationFormat>Widescreen</PresentationFormat>
  <Paragraphs>109</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Arial</vt:lpstr>
      <vt:lpstr>Arial Black</vt:lpstr>
      <vt:lpstr>Arial Rounded MT Bold</vt:lpstr>
      <vt:lpstr>Calibri</vt:lpstr>
      <vt:lpstr>Century Gothic</vt:lpstr>
      <vt:lpstr>Wingdings</vt:lpstr>
      <vt:lpstr>Wingdings 3</vt:lpstr>
      <vt:lpstr>Ion Boardroom</vt:lpstr>
      <vt:lpstr>PowerPoint Presentation</vt:lpstr>
      <vt:lpstr>PowerPoint Presentation</vt:lpstr>
      <vt:lpstr>Impact &amp; experience</vt:lpstr>
      <vt:lpstr>Advice &amp; Services     </vt:lpstr>
      <vt:lpstr>Members    </vt:lpstr>
      <vt:lpstr> The importance of independent advice   </vt:lpstr>
      <vt:lpstr>    Cost of Living Crisis</vt:lpstr>
      <vt:lpstr>    Cost of Living Crisis</vt:lpstr>
      <vt:lpstr>    Cost of Living Crisis</vt:lpstr>
      <vt:lpstr>Advice NI Access Channels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 Protect Your Rights</dc:title>
  <dc:creator>Elkie Ritchie</dc:creator>
  <cp:lastModifiedBy>Kevin Higgins</cp:lastModifiedBy>
  <cp:revision>163</cp:revision>
  <cp:lastPrinted>2022-06-16T06:47:14Z</cp:lastPrinted>
  <dcterms:created xsi:type="dcterms:W3CDTF">2019-06-27T09:35:12Z</dcterms:created>
  <dcterms:modified xsi:type="dcterms:W3CDTF">2022-08-01T15:24:31Z</dcterms:modified>
</cp:coreProperties>
</file>