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83" r:id="rId6"/>
    <p:sldMasterId id="2147483694" r:id="rId7"/>
    <p:sldMasterId id="2147483725" r:id="rId8"/>
    <p:sldMasterId id="2147483648" r:id="rId9"/>
  </p:sldMasterIdLst>
  <p:notesMasterIdLst>
    <p:notesMasterId r:id="rId72"/>
  </p:notesMasterIdLst>
  <p:sldIdLst>
    <p:sldId id="524" r:id="rId10"/>
    <p:sldId id="528" r:id="rId11"/>
    <p:sldId id="523" r:id="rId12"/>
    <p:sldId id="522" r:id="rId13"/>
    <p:sldId id="521" r:id="rId14"/>
    <p:sldId id="527" r:id="rId15"/>
    <p:sldId id="520" r:id="rId16"/>
    <p:sldId id="519" r:id="rId17"/>
    <p:sldId id="526" r:id="rId18"/>
    <p:sldId id="410" r:id="rId19"/>
    <p:sldId id="257" r:id="rId20"/>
    <p:sldId id="394" r:id="rId21"/>
    <p:sldId id="393" r:id="rId22"/>
    <p:sldId id="260" r:id="rId23"/>
    <p:sldId id="261" r:id="rId24"/>
    <p:sldId id="396" r:id="rId25"/>
    <p:sldId id="508" r:id="rId26"/>
    <p:sldId id="264" r:id="rId27"/>
    <p:sldId id="265" r:id="rId28"/>
    <p:sldId id="383" r:id="rId29"/>
    <p:sldId id="516" r:id="rId30"/>
    <p:sldId id="258" r:id="rId31"/>
    <p:sldId id="359" r:id="rId32"/>
    <p:sldId id="320" r:id="rId33"/>
    <p:sldId id="360" r:id="rId34"/>
    <p:sldId id="309" r:id="rId35"/>
    <p:sldId id="325" r:id="rId36"/>
    <p:sldId id="339" r:id="rId37"/>
    <p:sldId id="340" r:id="rId38"/>
    <p:sldId id="328" r:id="rId39"/>
    <p:sldId id="336" r:id="rId40"/>
    <p:sldId id="510" r:id="rId41"/>
    <p:sldId id="334" r:id="rId42"/>
    <p:sldId id="326" r:id="rId43"/>
    <p:sldId id="346" r:id="rId44"/>
    <p:sldId id="347" r:id="rId45"/>
    <p:sldId id="316" r:id="rId46"/>
    <p:sldId id="500" r:id="rId47"/>
    <p:sldId id="502" r:id="rId48"/>
    <p:sldId id="312" r:id="rId49"/>
    <p:sldId id="513" r:id="rId50"/>
    <p:sldId id="442" r:id="rId51"/>
    <p:sldId id="445" r:id="rId52"/>
    <p:sldId id="284" r:id="rId53"/>
    <p:sldId id="460" r:id="rId54"/>
    <p:sldId id="299" r:id="rId55"/>
    <p:sldId id="300" r:id="rId56"/>
    <p:sldId id="441" r:id="rId57"/>
    <p:sldId id="464" r:id="rId58"/>
    <p:sldId id="437" r:id="rId59"/>
    <p:sldId id="436" r:id="rId60"/>
    <p:sldId id="451" r:id="rId61"/>
    <p:sldId id="449" r:id="rId62"/>
    <p:sldId id="450" r:id="rId63"/>
    <p:sldId id="279" r:id="rId64"/>
    <p:sldId id="405" r:id="rId65"/>
    <p:sldId id="452" r:id="rId66"/>
    <p:sldId id="453" r:id="rId67"/>
    <p:sldId id="462" r:id="rId68"/>
    <p:sldId id="461" r:id="rId69"/>
    <p:sldId id="463" r:id="rId70"/>
    <p:sldId id="455" r:id="rId71"/>
  </p:sldIdLst>
  <p:sldSz cx="9144000" cy="6858000" type="screen4x3"/>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autoAdjust="0"/>
    <p:restoredTop sz="81646" autoAdjust="0"/>
  </p:normalViewPr>
  <p:slideViewPr>
    <p:cSldViewPr>
      <p:cViewPr varScale="1">
        <p:scale>
          <a:sx n="67" d="100"/>
          <a:sy n="67" d="100"/>
        </p:scale>
        <p:origin x="1906"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ableStyles" Target="tableStyles.xml"/><Relationship Id="rId7" Type="http://schemas.openxmlformats.org/officeDocument/2006/relationships/slideMaster" Target="slideMasters/slideMaster3.xml"/><Relationship Id="rId71"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A281BB-09EC-49B5-8642-89C6C1F053D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3DA7275B-37DA-43AD-AD27-3D4D5064DF78}">
      <dgm:prSet phldrT="[Text]"/>
      <dgm:spPr/>
      <dgm:t>
        <a:bodyPr/>
        <a:lstStyle/>
        <a:p>
          <a:r>
            <a:rPr lang="en-US" dirty="0"/>
            <a:t>Eyes and ears for / share local info with responder agencies</a:t>
          </a:r>
          <a:endParaRPr lang="en-GB" dirty="0"/>
        </a:p>
      </dgm:t>
    </dgm:pt>
    <dgm:pt modelId="{4F2FDB4D-ED26-4CED-9A68-C24BBC6E2B54}" type="parTrans" cxnId="{27D334D1-1F55-4DB8-A360-FB5A71BC0C21}">
      <dgm:prSet/>
      <dgm:spPr/>
      <dgm:t>
        <a:bodyPr/>
        <a:lstStyle/>
        <a:p>
          <a:endParaRPr lang="en-GB"/>
        </a:p>
      </dgm:t>
    </dgm:pt>
    <dgm:pt modelId="{2EC6E169-E27C-4C65-AE9E-9EE0F3A7B7CD}" type="sibTrans" cxnId="{27D334D1-1F55-4DB8-A360-FB5A71BC0C21}">
      <dgm:prSet/>
      <dgm:spPr/>
      <dgm:t>
        <a:bodyPr/>
        <a:lstStyle/>
        <a:p>
          <a:endParaRPr lang="en-GB"/>
        </a:p>
      </dgm:t>
    </dgm:pt>
    <dgm:pt modelId="{386FBEF9-6926-435B-9604-23D2E1243ADF}">
      <dgm:prSet phldrT="[Text]"/>
      <dgm:spPr/>
      <dgm:t>
        <a:bodyPr/>
        <a:lstStyle/>
        <a:p>
          <a:r>
            <a:rPr lang="en-US" dirty="0"/>
            <a:t>Know local risks and have a plan to manage them</a:t>
          </a:r>
          <a:endParaRPr lang="en-GB" dirty="0"/>
        </a:p>
      </dgm:t>
    </dgm:pt>
    <dgm:pt modelId="{A2729832-AA7A-4D12-A9EB-65AE3C802FAF}" type="parTrans" cxnId="{26FC3CAA-A4FE-4BD5-A439-89D7597EBF2A}">
      <dgm:prSet/>
      <dgm:spPr/>
      <dgm:t>
        <a:bodyPr/>
        <a:lstStyle/>
        <a:p>
          <a:endParaRPr lang="en-GB"/>
        </a:p>
      </dgm:t>
    </dgm:pt>
    <dgm:pt modelId="{C4F97B84-25B6-464C-8E9E-317425E280D3}" type="sibTrans" cxnId="{26FC3CAA-A4FE-4BD5-A439-89D7597EBF2A}">
      <dgm:prSet/>
      <dgm:spPr/>
      <dgm:t>
        <a:bodyPr/>
        <a:lstStyle/>
        <a:p>
          <a:endParaRPr lang="en-GB"/>
        </a:p>
      </dgm:t>
    </dgm:pt>
    <dgm:pt modelId="{1F9378DF-5571-4B25-96E6-462E6808D5F9}">
      <dgm:prSet phldrT="[Text]"/>
      <dgm:spPr/>
      <dgm:t>
        <a:bodyPr/>
        <a:lstStyle/>
        <a:p>
          <a:r>
            <a:rPr lang="en-US" dirty="0"/>
            <a:t>Community emergency plan – training / activities / implementation / review</a:t>
          </a:r>
          <a:endParaRPr lang="en-GB" dirty="0"/>
        </a:p>
      </dgm:t>
    </dgm:pt>
    <dgm:pt modelId="{CA39C7EB-26E0-4AD7-9562-FE9381322863}" type="parTrans" cxnId="{F5E3B35E-17FA-42A4-8862-CF683B3ABEF7}">
      <dgm:prSet/>
      <dgm:spPr/>
      <dgm:t>
        <a:bodyPr/>
        <a:lstStyle/>
        <a:p>
          <a:endParaRPr lang="en-GB"/>
        </a:p>
      </dgm:t>
    </dgm:pt>
    <dgm:pt modelId="{29D73CB6-84EE-4421-81D4-33C83D69CE1B}" type="sibTrans" cxnId="{F5E3B35E-17FA-42A4-8862-CF683B3ABEF7}">
      <dgm:prSet/>
      <dgm:spPr/>
      <dgm:t>
        <a:bodyPr/>
        <a:lstStyle/>
        <a:p>
          <a:endParaRPr lang="en-GB"/>
        </a:p>
      </dgm:t>
    </dgm:pt>
    <dgm:pt modelId="{88442382-FC02-4536-9D12-952D021F12CD}">
      <dgm:prSet phldrT="[Text]"/>
      <dgm:spPr/>
      <dgm:t>
        <a:bodyPr/>
        <a:lstStyle/>
        <a:p>
          <a:r>
            <a:rPr lang="en-US" dirty="0"/>
            <a:t>Keep an eye on flood / weather warnings</a:t>
          </a:r>
          <a:endParaRPr lang="en-GB" dirty="0"/>
        </a:p>
      </dgm:t>
    </dgm:pt>
    <dgm:pt modelId="{E2E12D85-54D9-4CF2-8B76-4EA8358C0E45}" type="parTrans" cxnId="{17C46292-691E-411D-AE2E-D2868F8A12F5}">
      <dgm:prSet/>
      <dgm:spPr/>
      <dgm:t>
        <a:bodyPr/>
        <a:lstStyle/>
        <a:p>
          <a:endParaRPr lang="en-GB"/>
        </a:p>
      </dgm:t>
    </dgm:pt>
    <dgm:pt modelId="{9D4BF97A-FAF7-4460-81ED-FC6F848858FC}" type="sibTrans" cxnId="{17C46292-691E-411D-AE2E-D2868F8A12F5}">
      <dgm:prSet/>
      <dgm:spPr/>
      <dgm:t>
        <a:bodyPr/>
        <a:lstStyle/>
        <a:p>
          <a:endParaRPr lang="en-GB"/>
        </a:p>
      </dgm:t>
    </dgm:pt>
    <dgm:pt modelId="{0337E33D-A9B2-433B-BAFF-6B9BCBAC3241}">
      <dgm:prSet phldrT="[Text]"/>
      <dgm:spPr/>
      <dgm:t>
        <a:bodyPr/>
        <a:lstStyle/>
        <a:p>
          <a:r>
            <a:rPr lang="en-US" dirty="0"/>
            <a:t>Know and support vulnerable / at risk community members</a:t>
          </a:r>
          <a:endParaRPr lang="en-GB" dirty="0"/>
        </a:p>
      </dgm:t>
    </dgm:pt>
    <dgm:pt modelId="{9F986B64-72E5-4D8C-8E73-A7D8E3F70BD8}" type="parTrans" cxnId="{BAB64791-7061-4720-9E72-B9104BDACF64}">
      <dgm:prSet/>
      <dgm:spPr/>
      <dgm:t>
        <a:bodyPr/>
        <a:lstStyle/>
        <a:p>
          <a:endParaRPr lang="en-GB"/>
        </a:p>
      </dgm:t>
    </dgm:pt>
    <dgm:pt modelId="{1D731EC5-9D14-4B2A-9FD5-E784C8B61398}" type="sibTrans" cxnId="{BAB64791-7061-4720-9E72-B9104BDACF64}">
      <dgm:prSet/>
      <dgm:spPr/>
      <dgm:t>
        <a:bodyPr/>
        <a:lstStyle/>
        <a:p>
          <a:endParaRPr lang="en-GB"/>
        </a:p>
      </dgm:t>
    </dgm:pt>
    <dgm:pt modelId="{C20BDC50-5F83-43DF-AC2A-8DA0DF41451F}">
      <dgm:prSet phldrT="[Text]"/>
      <dgm:spPr/>
      <dgm:t>
        <a:bodyPr/>
        <a:lstStyle/>
        <a:p>
          <a:r>
            <a:rPr lang="en-US" dirty="0"/>
            <a:t>Keep the community informed and aware</a:t>
          </a:r>
          <a:endParaRPr lang="en-GB" dirty="0"/>
        </a:p>
      </dgm:t>
    </dgm:pt>
    <dgm:pt modelId="{7767659D-334E-4F51-9AEE-5C2BB1AC43AA}" type="parTrans" cxnId="{5020071C-BBDD-46D8-BB66-D04BC0C9BA20}">
      <dgm:prSet/>
      <dgm:spPr/>
      <dgm:t>
        <a:bodyPr/>
        <a:lstStyle/>
        <a:p>
          <a:endParaRPr lang="en-GB"/>
        </a:p>
      </dgm:t>
    </dgm:pt>
    <dgm:pt modelId="{508CD3AD-73DA-41B7-A56F-BFDAC77C71D4}" type="sibTrans" cxnId="{5020071C-BBDD-46D8-BB66-D04BC0C9BA20}">
      <dgm:prSet/>
      <dgm:spPr/>
      <dgm:t>
        <a:bodyPr/>
        <a:lstStyle/>
        <a:p>
          <a:endParaRPr lang="en-GB"/>
        </a:p>
      </dgm:t>
    </dgm:pt>
    <dgm:pt modelId="{53F6501D-3116-4202-B3C7-D7915B2C505E}">
      <dgm:prSet phldrT="[Text]"/>
      <dgm:spPr/>
      <dgm:t>
        <a:bodyPr/>
        <a:lstStyle/>
        <a:p>
          <a:r>
            <a:rPr lang="en-US" dirty="0"/>
            <a:t>Support the community’s longer-term recovery</a:t>
          </a:r>
          <a:endParaRPr lang="en-GB" dirty="0"/>
        </a:p>
      </dgm:t>
    </dgm:pt>
    <dgm:pt modelId="{AFAE2127-9B39-4A2A-BAB9-DCED95F285DE}" type="parTrans" cxnId="{02A30F2B-86A7-4751-B64A-A403EC923EBC}">
      <dgm:prSet/>
      <dgm:spPr/>
      <dgm:t>
        <a:bodyPr/>
        <a:lstStyle/>
        <a:p>
          <a:endParaRPr lang="en-GB"/>
        </a:p>
      </dgm:t>
    </dgm:pt>
    <dgm:pt modelId="{CB3A93C2-5244-4B57-9C46-482EC30AA4FE}" type="sibTrans" cxnId="{02A30F2B-86A7-4751-B64A-A403EC923EBC}">
      <dgm:prSet/>
      <dgm:spPr/>
      <dgm:t>
        <a:bodyPr/>
        <a:lstStyle/>
        <a:p>
          <a:endParaRPr lang="en-GB"/>
        </a:p>
      </dgm:t>
    </dgm:pt>
    <dgm:pt modelId="{5F620DF9-1150-4B91-A730-B89789B1CEE2}" type="pres">
      <dgm:prSet presAssocID="{60A281BB-09EC-49B5-8642-89C6C1F053D8}" presName="diagram" presStyleCnt="0">
        <dgm:presLayoutVars>
          <dgm:dir/>
          <dgm:resizeHandles val="exact"/>
        </dgm:presLayoutVars>
      </dgm:prSet>
      <dgm:spPr/>
    </dgm:pt>
    <dgm:pt modelId="{CFECC132-1FF1-481E-951A-25456151CACA}" type="pres">
      <dgm:prSet presAssocID="{3DA7275B-37DA-43AD-AD27-3D4D5064DF78}" presName="node" presStyleLbl="node1" presStyleIdx="0" presStyleCnt="7">
        <dgm:presLayoutVars>
          <dgm:bulletEnabled val="1"/>
        </dgm:presLayoutVars>
      </dgm:prSet>
      <dgm:spPr/>
    </dgm:pt>
    <dgm:pt modelId="{3B42367F-1A1D-471B-8CAF-155BCDD4E16E}" type="pres">
      <dgm:prSet presAssocID="{2EC6E169-E27C-4C65-AE9E-9EE0F3A7B7CD}" presName="sibTrans" presStyleCnt="0"/>
      <dgm:spPr/>
    </dgm:pt>
    <dgm:pt modelId="{55A38A1B-1420-42D4-A380-3FBA5ABE9F53}" type="pres">
      <dgm:prSet presAssocID="{386FBEF9-6926-435B-9604-23D2E1243ADF}" presName="node" presStyleLbl="node1" presStyleIdx="1" presStyleCnt="7">
        <dgm:presLayoutVars>
          <dgm:bulletEnabled val="1"/>
        </dgm:presLayoutVars>
      </dgm:prSet>
      <dgm:spPr/>
    </dgm:pt>
    <dgm:pt modelId="{A43C901F-8571-4205-9A58-BB32A7181A5C}" type="pres">
      <dgm:prSet presAssocID="{C4F97B84-25B6-464C-8E9E-317425E280D3}" presName="sibTrans" presStyleCnt="0"/>
      <dgm:spPr/>
    </dgm:pt>
    <dgm:pt modelId="{25D0764B-C933-46CB-BA7B-7272EF562DFC}" type="pres">
      <dgm:prSet presAssocID="{1F9378DF-5571-4B25-96E6-462E6808D5F9}" presName="node" presStyleLbl="node1" presStyleIdx="2" presStyleCnt="7">
        <dgm:presLayoutVars>
          <dgm:bulletEnabled val="1"/>
        </dgm:presLayoutVars>
      </dgm:prSet>
      <dgm:spPr/>
    </dgm:pt>
    <dgm:pt modelId="{02371FA9-5B42-4AAD-A4B4-DF70DAB9F04C}" type="pres">
      <dgm:prSet presAssocID="{29D73CB6-84EE-4421-81D4-33C83D69CE1B}" presName="sibTrans" presStyleCnt="0"/>
      <dgm:spPr/>
    </dgm:pt>
    <dgm:pt modelId="{B54BD74F-0B67-40F3-9DAB-0DA0ECF970EA}" type="pres">
      <dgm:prSet presAssocID="{88442382-FC02-4536-9D12-952D021F12CD}" presName="node" presStyleLbl="node1" presStyleIdx="3" presStyleCnt="7">
        <dgm:presLayoutVars>
          <dgm:bulletEnabled val="1"/>
        </dgm:presLayoutVars>
      </dgm:prSet>
      <dgm:spPr/>
    </dgm:pt>
    <dgm:pt modelId="{50DFAF73-ABBB-41CF-AF0A-FEEDB184007E}" type="pres">
      <dgm:prSet presAssocID="{9D4BF97A-FAF7-4460-81ED-FC6F848858FC}" presName="sibTrans" presStyleCnt="0"/>
      <dgm:spPr/>
    </dgm:pt>
    <dgm:pt modelId="{62CABE70-4966-47B1-8CEE-0EF9CE6FD03C}" type="pres">
      <dgm:prSet presAssocID="{0337E33D-A9B2-433B-BAFF-6B9BCBAC3241}" presName="node" presStyleLbl="node1" presStyleIdx="4" presStyleCnt="7">
        <dgm:presLayoutVars>
          <dgm:bulletEnabled val="1"/>
        </dgm:presLayoutVars>
      </dgm:prSet>
      <dgm:spPr/>
    </dgm:pt>
    <dgm:pt modelId="{C7870411-C991-4B25-954E-3E44B253FE9B}" type="pres">
      <dgm:prSet presAssocID="{1D731EC5-9D14-4B2A-9FD5-E784C8B61398}" presName="sibTrans" presStyleCnt="0"/>
      <dgm:spPr/>
    </dgm:pt>
    <dgm:pt modelId="{0CDEFEAC-2880-4120-9166-57FEB8088B12}" type="pres">
      <dgm:prSet presAssocID="{C20BDC50-5F83-43DF-AC2A-8DA0DF41451F}" presName="node" presStyleLbl="node1" presStyleIdx="5" presStyleCnt="7">
        <dgm:presLayoutVars>
          <dgm:bulletEnabled val="1"/>
        </dgm:presLayoutVars>
      </dgm:prSet>
      <dgm:spPr/>
    </dgm:pt>
    <dgm:pt modelId="{63781341-84F1-437E-97FA-983B938ECACA}" type="pres">
      <dgm:prSet presAssocID="{508CD3AD-73DA-41B7-A56F-BFDAC77C71D4}" presName="sibTrans" presStyleCnt="0"/>
      <dgm:spPr/>
    </dgm:pt>
    <dgm:pt modelId="{F34DDFC1-C983-4E66-A143-70666D0909D5}" type="pres">
      <dgm:prSet presAssocID="{53F6501D-3116-4202-B3C7-D7915B2C505E}" presName="node" presStyleLbl="node1" presStyleIdx="6" presStyleCnt="7">
        <dgm:presLayoutVars>
          <dgm:bulletEnabled val="1"/>
        </dgm:presLayoutVars>
      </dgm:prSet>
      <dgm:spPr/>
    </dgm:pt>
  </dgm:ptLst>
  <dgm:cxnLst>
    <dgm:cxn modelId="{41AC6D14-0698-4410-AAEC-448CECCDCAEC}" type="presOf" srcId="{0337E33D-A9B2-433B-BAFF-6B9BCBAC3241}" destId="{62CABE70-4966-47B1-8CEE-0EF9CE6FD03C}" srcOrd="0" destOrd="0" presId="urn:microsoft.com/office/officeart/2005/8/layout/default"/>
    <dgm:cxn modelId="{5020071C-BBDD-46D8-BB66-D04BC0C9BA20}" srcId="{60A281BB-09EC-49B5-8642-89C6C1F053D8}" destId="{C20BDC50-5F83-43DF-AC2A-8DA0DF41451F}" srcOrd="5" destOrd="0" parTransId="{7767659D-334E-4F51-9AEE-5C2BB1AC43AA}" sibTransId="{508CD3AD-73DA-41B7-A56F-BFDAC77C71D4}"/>
    <dgm:cxn modelId="{DCE8F11F-29FB-44DD-BE97-7C0DED2BD572}" type="presOf" srcId="{C20BDC50-5F83-43DF-AC2A-8DA0DF41451F}" destId="{0CDEFEAC-2880-4120-9166-57FEB8088B12}" srcOrd="0" destOrd="0" presId="urn:microsoft.com/office/officeart/2005/8/layout/default"/>
    <dgm:cxn modelId="{02A30F2B-86A7-4751-B64A-A403EC923EBC}" srcId="{60A281BB-09EC-49B5-8642-89C6C1F053D8}" destId="{53F6501D-3116-4202-B3C7-D7915B2C505E}" srcOrd="6" destOrd="0" parTransId="{AFAE2127-9B39-4A2A-BAB9-DCED95F285DE}" sibTransId="{CB3A93C2-5244-4B57-9C46-482EC30AA4FE}"/>
    <dgm:cxn modelId="{F5E3B35E-17FA-42A4-8862-CF683B3ABEF7}" srcId="{60A281BB-09EC-49B5-8642-89C6C1F053D8}" destId="{1F9378DF-5571-4B25-96E6-462E6808D5F9}" srcOrd="2" destOrd="0" parTransId="{CA39C7EB-26E0-4AD7-9562-FE9381322863}" sibTransId="{29D73CB6-84EE-4421-81D4-33C83D69CE1B}"/>
    <dgm:cxn modelId="{0D75BC68-E563-4844-9AFC-F6A18AA3BDDB}" type="presOf" srcId="{386FBEF9-6926-435B-9604-23D2E1243ADF}" destId="{55A38A1B-1420-42D4-A380-3FBA5ABE9F53}" srcOrd="0" destOrd="0" presId="urn:microsoft.com/office/officeart/2005/8/layout/default"/>
    <dgm:cxn modelId="{A36CFD4A-8408-4C58-8DD7-AEB79DC8D05D}" type="presOf" srcId="{53F6501D-3116-4202-B3C7-D7915B2C505E}" destId="{F34DDFC1-C983-4E66-A143-70666D0909D5}" srcOrd="0" destOrd="0" presId="urn:microsoft.com/office/officeart/2005/8/layout/default"/>
    <dgm:cxn modelId="{8820BC7F-3FEB-40FF-A088-279A2655C596}" type="presOf" srcId="{3DA7275B-37DA-43AD-AD27-3D4D5064DF78}" destId="{CFECC132-1FF1-481E-951A-25456151CACA}" srcOrd="0" destOrd="0" presId="urn:microsoft.com/office/officeart/2005/8/layout/default"/>
    <dgm:cxn modelId="{57C67C90-8CBF-440C-9CB3-199B5E39DAC1}" type="presOf" srcId="{1F9378DF-5571-4B25-96E6-462E6808D5F9}" destId="{25D0764B-C933-46CB-BA7B-7272EF562DFC}" srcOrd="0" destOrd="0" presId="urn:microsoft.com/office/officeart/2005/8/layout/default"/>
    <dgm:cxn modelId="{BAB64791-7061-4720-9E72-B9104BDACF64}" srcId="{60A281BB-09EC-49B5-8642-89C6C1F053D8}" destId="{0337E33D-A9B2-433B-BAFF-6B9BCBAC3241}" srcOrd="4" destOrd="0" parTransId="{9F986B64-72E5-4D8C-8E73-A7D8E3F70BD8}" sibTransId="{1D731EC5-9D14-4B2A-9FD5-E784C8B61398}"/>
    <dgm:cxn modelId="{17C46292-691E-411D-AE2E-D2868F8A12F5}" srcId="{60A281BB-09EC-49B5-8642-89C6C1F053D8}" destId="{88442382-FC02-4536-9D12-952D021F12CD}" srcOrd="3" destOrd="0" parTransId="{E2E12D85-54D9-4CF2-8B76-4EA8358C0E45}" sibTransId="{9D4BF97A-FAF7-4460-81ED-FC6F848858FC}"/>
    <dgm:cxn modelId="{26FC3CAA-A4FE-4BD5-A439-89D7597EBF2A}" srcId="{60A281BB-09EC-49B5-8642-89C6C1F053D8}" destId="{386FBEF9-6926-435B-9604-23D2E1243ADF}" srcOrd="1" destOrd="0" parTransId="{A2729832-AA7A-4D12-A9EB-65AE3C802FAF}" sibTransId="{C4F97B84-25B6-464C-8E9E-317425E280D3}"/>
    <dgm:cxn modelId="{52820CB6-64D5-445F-A855-DCCEC934A92C}" type="presOf" srcId="{88442382-FC02-4536-9D12-952D021F12CD}" destId="{B54BD74F-0B67-40F3-9DAB-0DA0ECF970EA}" srcOrd="0" destOrd="0" presId="urn:microsoft.com/office/officeart/2005/8/layout/default"/>
    <dgm:cxn modelId="{7CBEF5C7-92DB-408E-9E18-AC5314671067}" type="presOf" srcId="{60A281BB-09EC-49B5-8642-89C6C1F053D8}" destId="{5F620DF9-1150-4B91-A730-B89789B1CEE2}" srcOrd="0" destOrd="0" presId="urn:microsoft.com/office/officeart/2005/8/layout/default"/>
    <dgm:cxn modelId="{27D334D1-1F55-4DB8-A360-FB5A71BC0C21}" srcId="{60A281BB-09EC-49B5-8642-89C6C1F053D8}" destId="{3DA7275B-37DA-43AD-AD27-3D4D5064DF78}" srcOrd="0" destOrd="0" parTransId="{4F2FDB4D-ED26-4CED-9A68-C24BBC6E2B54}" sibTransId="{2EC6E169-E27C-4C65-AE9E-9EE0F3A7B7CD}"/>
    <dgm:cxn modelId="{83F75FDF-52C4-467D-AC96-E0CAFE187B67}" type="presParOf" srcId="{5F620DF9-1150-4B91-A730-B89789B1CEE2}" destId="{CFECC132-1FF1-481E-951A-25456151CACA}" srcOrd="0" destOrd="0" presId="urn:microsoft.com/office/officeart/2005/8/layout/default"/>
    <dgm:cxn modelId="{786400FF-307A-45C5-8D59-E95625B30C98}" type="presParOf" srcId="{5F620DF9-1150-4B91-A730-B89789B1CEE2}" destId="{3B42367F-1A1D-471B-8CAF-155BCDD4E16E}" srcOrd="1" destOrd="0" presId="urn:microsoft.com/office/officeart/2005/8/layout/default"/>
    <dgm:cxn modelId="{088E84D3-D6BB-4324-96DD-F2C58D393AD0}" type="presParOf" srcId="{5F620DF9-1150-4B91-A730-B89789B1CEE2}" destId="{55A38A1B-1420-42D4-A380-3FBA5ABE9F53}" srcOrd="2" destOrd="0" presId="urn:microsoft.com/office/officeart/2005/8/layout/default"/>
    <dgm:cxn modelId="{4F4D19EC-E6CB-473D-BD29-74B5787CD41F}" type="presParOf" srcId="{5F620DF9-1150-4B91-A730-B89789B1CEE2}" destId="{A43C901F-8571-4205-9A58-BB32A7181A5C}" srcOrd="3" destOrd="0" presId="urn:microsoft.com/office/officeart/2005/8/layout/default"/>
    <dgm:cxn modelId="{4D0D18C3-640C-4FC7-AEF9-0A67683F5AA1}" type="presParOf" srcId="{5F620DF9-1150-4B91-A730-B89789B1CEE2}" destId="{25D0764B-C933-46CB-BA7B-7272EF562DFC}" srcOrd="4" destOrd="0" presId="urn:microsoft.com/office/officeart/2005/8/layout/default"/>
    <dgm:cxn modelId="{58ED369E-E5B3-4E3C-8209-E55C4C2D9699}" type="presParOf" srcId="{5F620DF9-1150-4B91-A730-B89789B1CEE2}" destId="{02371FA9-5B42-4AAD-A4B4-DF70DAB9F04C}" srcOrd="5" destOrd="0" presId="urn:microsoft.com/office/officeart/2005/8/layout/default"/>
    <dgm:cxn modelId="{F1B5DE62-DD1C-4FEE-B6F0-AF56C65C5B45}" type="presParOf" srcId="{5F620DF9-1150-4B91-A730-B89789B1CEE2}" destId="{B54BD74F-0B67-40F3-9DAB-0DA0ECF970EA}" srcOrd="6" destOrd="0" presId="urn:microsoft.com/office/officeart/2005/8/layout/default"/>
    <dgm:cxn modelId="{AD14B627-FB44-44DE-987C-6142AB6BAD97}" type="presParOf" srcId="{5F620DF9-1150-4B91-A730-B89789B1CEE2}" destId="{50DFAF73-ABBB-41CF-AF0A-FEEDB184007E}" srcOrd="7" destOrd="0" presId="urn:microsoft.com/office/officeart/2005/8/layout/default"/>
    <dgm:cxn modelId="{58AB6DC7-F077-45AD-BA22-D2BD33E38B2D}" type="presParOf" srcId="{5F620DF9-1150-4B91-A730-B89789B1CEE2}" destId="{62CABE70-4966-47B1-8CEE-0EF9CE6FD03C}" srcOrd="8" destOrd="0" presId="urn:microsoft.com/office/officeart/2005/8/layout/default"/>
    <dgm:cxn modelId="{10D116C8-341D-475A-8CBF-4067B3B09A91}" type="presParOf" srcId="{5F620DF9-1150-4B91-A730-B89789B1CEE2}" destId="{C7870411-C991-4B25-954E-3E44B253FE9B}" srcOrd="9" destOrd="0" presId="urn:microsoft.com/office/officeart/2005/8/layout/default"/>
    <dgm:cxn modelId="{7C3ECBEF-40FE-4010-BB98-A75EFE1D058F}" type="presParOf" srcId="{5F620DF9-1150-4B91-A730-B89789B1CEE2}" destId="{0CDEFEAC-2880-4120-9166-57FEB8088B12}" srcOrd="10" destOrd="0" presId="urn:microsoft.com/office/officeart/2005/8/layout/default"/>
    <dgm:cxn modelId="{CF7205D1-AA9B-4DD1-A42A-918F7CC997C1}" type="presParOf" srcId="{5F620DF9-1150-4B91-A730-B89789B1CEE2}" destId="{63781341-84F1-437E-97FA-983B938ECACA}" srcOrd="11" destOrd="0" presId="urn:microsoft.com/office/officeart/2005/8/layout/default"/>
    <dgm:cxn modelId="{A21762D6-6FCA-48C6-A5EB-2DE1816850A1}" type="presParOf" srcId="{5F620DF9-1150-4B91-A730-B89789B1CEE2}" destId="{F34DDFC1-C983-4E66-A143-70666D0909D5}"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CC132-1FF1-481E-951A-25456151CACA}">
      <dsp:nvSpPr>
        <dsp:cNvPr id="0" name=""/>
        <dsp:cNvSpPr/>
      </dsp:nvSpPr>
      <dsp:spPr>
        <a:xfrm>
          <a:off x="231457" y="1785"/>
          <a:ext cx="2427089" cy="145625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Eyes and ears for / share local info with responder agencies</a:t>
          </a:r>
          <a:endParaRPr lang="en-GB" sz="1800" kern="1200" dirty="0"/>
        </a:p>
      </dsp:txBody>
      <dsp:txXfrm>
        <a:off x="231457" y="1785"/>
        <a:ext cx="2427089" cy="1456253"/>
      </dsp:txXfrm>
    </dsp:sp>
    <dsp:sp modelId="{55A38A1B-1420-42D4-A380-3FBA5ABE9F53}">
      <dsp:nvSpPr>
        <dsp:cNvPr id="0" name=""/>
        <dsp:cNvSpPr/>
      </dsp:nvSpPr>
      <dsp:spPr>
        <a:xfrm>
          <a:off x="2901255" y="1785"/>
          <a:ext cx="2427089" cy="145625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Know local risks and have a plan to manage them</a:t>
          </a:r>
          <a:endParaRPr lang="en-GB" sz="1800" kern="1200" dirty="0"/>
        </a:p>
      </dsp:txBody>
      <dsp:txXfrm>
        <a:off x="2901255" y="1785"/>
        <a:ext cx="2427089" cy="1456253"/>
      </dsp:txXfrm>
    </dsp:sp>
    <dsp:sp modelId="{25D0764B-C933-46CB-BA7B-7272EF562DFC}">
      <dsp:nvSpPr>
        <dsp:cNvPr id="0" name=""/>
        <dsp:cNvSpPr/>
      </dsp:nvSpPr>
      <dsp:spPr>
        <a:xfrm>
          <a:off x="5571053" y="1785"/>
          <a:ext cx="2427089" cy="145625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Community emergency plan – training / activities / implementation / review</a:t>
          </a:r>
          <a:endParaRPr lang="en-GB" sz="1800" kern="1200" dirty="0"/>
        </a:p>
      </dsp:txBody>
      <dsp:txXfrm>
        <a:off x="5571053" y="1785"/>
        <a:ext cx="2427089" cy="1456253"/>
      </dsp:txXfrm>
    </dsp:sp>
    <dsp:sp modelId="{B54BD74F-0B67-40F3-9DAB-0DA0ECF970EA}">
      <dsp:nvSpPr>
        <dsp:cNvPr id="0" name=""/>
        <dsp:cNvSpPr/>
      </dsp:nvSpPr>
      <dsp:spPr>
        <a:xfrm>
          <a:off x="231457" y="1700748"/>
          <a:ext cx="2427089" cy="14562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Keep an eye on flood / weather warnings</a:t>
          </a:r>
          <a:endParaRPr lang="en-GB" sz="1800" kern="1200" dirty="0"/>
        </a:p>
      </dsp:txBody>
      <dsp:txXfrm>
        <a:off x="231457" y="1700748"/>
        <a:ext cx="2427089" cy="1456253"/>
      </dsp:txXfrm>
    </dsp:sp>
    <dsp:sp modelId="{62CABE70-4966-47B1-8CEE-0EF9CE6FD03C}">
      <dsp:nvSpPr>
        <dsp:cNvPr id="0" name=""/>
        <dsp:cNvSpPr/>
      </dsp:nvSpPr>
      <dsp:spPr>
        <a:xfrm>
          <a:off x="2901255" y="1700748"/>
          <a:ext cx="2427089" cy="14562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Know and support vulnerable / at risk community members</a:t>
          </a:r>
          <a:endParaRPr lang="en-GB" sz="1800" kern="1200" dirty="0"/>
        </a:p>
      </dsp:txBody>
      <dsp:txXfrm>
        <a:off x="2901255" y="1700748"/>
        <a:ext cx="2427089" cy="1456253"/>
      </dsp:txXfrm>
    </dsp:sp>
    <dsp:sp modelId="{0CDEFEAC-2880-4120-9166-57FEB8088B12}">
      <dsp:nvSpPr>
        <dsp:cNvPr id="0" name=""/>
        <dsp:cNvSpPr/>
      </dsp:nvSpPr>
      <dsp:spPr>
        <a:xfrm>
          <a:off x="5571053" y="1700748"/>
          <a:ext cx="2427089" cy="145625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Keep the community informed and aware</a:t>
          </a:r>
          <a:endParaRPr lang="en-GB" sz="1800" kern="1200" dirty="0"/>
        </a:p>
      </dsp:txBody>
      <dsp:txXfrm>
        <a:off x="5571053" y="1700748"/>
        <a:ext cx="2427089" cy="1456253"/>
      </dsp:txXfrm>
    </dsp:sp>
    <dsp:sp modelId="{F34DDFC1-C983-4E66-A143-70666D0909D5}">
      <dsp:nvSpPr>
        <dsp:cNvPr id="0" name=""/>
        <dsp:cNvSpPr/>
      </dsp:nvSpPr>
      <dsp:spPr>
        <a:xfrm>
          <a:off x="2901255" y="3399710"/>
          <a:ext cx="2427089" cy="145625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Support the community’s longer-term recovery</a:t>
          </a:r>
          <a:endParaRPr lang="en-GB" sz="1800" kern="1200" dirty="0"/>
        </a:p>
      </dsp:txBody>
      <dsp:txXfrm>
        <a:off x="2901255" y="3399710"/>
        <a:ext cx="2427089" cy="14562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8BA489-B5A3-468F-A26A-333161820C0A}" type="datetimeFigureOut">
              <a:rPr lang="en-GB" smtClean="0"/>
              <a:t>23/06/2022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0E7762-A52D-4C9F-B1E6-988637087742}" type="slidenum">
              <a:rPr lang="en-GB" smtClean="0"/>
              <a:t>‹#›</a:t>
            </a:fld>
            <a:endParaRPr lang="en-GB"/>
          </a:p>
        </p:txBody>
      </p:sp>
    </p:spTree>
    <p:extLst>
      <p:ext uri="{BB962C8B-B14F-4D97-AF65-F5344CB8AC3E}">
        <p14:creationId xmlns:p14="http://schemas.microsoft.com/office/powerpoint/2010/main" val="2644529074"/>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lood-warning-information.service.gov.uk/river-and-sea-level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0E7762-A52D-4C9F-B1E6-988637087742}" type="slidenum">
              <a:rPr lang="en-GB" smtClean="0"/>
              <a:t>6</a:t>
            </a:fld>
            <a:endParaRPr lang="en-GB"/>
          </a:p>
        </p:txBody>
      </p:sp>
    </p:spTree>
    <p:extLst>
      <p:ext uri="{BB962C8B-B14F-4D97-AF65-F5344CB8AC3E}">
        <p14:creationId xmlns:p14="http://schemas.microsoft.com/office/powerpoint/2010/main" val="1332809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latin typeface="Arial"/>
              </a:rPr>
              <a:t>Flood Alerts are issued for large areas and will usually be issued before Flood Warnings</a:t>
            </a:r>
            <a:r>
              <a:rPr lang="en-US" baseline="0" dirty="0">
                <a:solidFill>
                  <a:schemeClr val="bg1"/>
                </a:solidFill>
                <a:latin typeface="Arial"/>
              </a:rPr>
              <a:t>: </a:t>
            </a:r>
            <a:r>
              <a:rPr lang="en-GB" baseline="0" dirty="0">
                <a:solidFill>
                  <a:schemeClr val="tx1"/>
                </a:solidFill>
                <a:latin typeface="+mn-lt"/>
              </a:rPr>
              <a:t>i</a:t>
            </a:r>
            <a:r>
              <a:rPr lang="en-GB" baseline="0" dirty="0"/>
              <a:t>ssued earlier – two hours to two days in advance of flooding (6am to 9pm). Often because they are large it can mean the impact is not always in your area but in another part of the catchment, but it’s always worth preparing </a:t>
            </a:r>
          </a:p>
          <a:p>
            <a:pPr marL="0" indent="0">
              <a:buFont typeface="Arial" panose="020B0604020202020204" pitchFamily="34" charset="0"/>
              <a:buNone/>
            </a:pPr>
            <a:endParaRPr lang="en-GB" baseline="0" dirty="0"/>
          </a:p>
          <a:p>
            <a:pPr marL="171450" indent="-171450">
              <a:buFont typeface="Arial" panose="020B0604020202020204" pitchFamily="34" charset="0"/>
              <a:buChar char="•"/>
            </a:pPr>
            <a:r>
              <a:rPr lang="en-US" dirty="0">
                <a:solidFill>
                  <a:schemeClr val="bg1"/>
                </a:solidFill>
                <a:latin typeface="Arial"/>
              </a:rPr>
              <a:t>Flood warnings are issued when property flooding is expected to occur,</a:t>
            </a:r>
            <a:r>
              <a:rPr lang="en-US" baseline="0" dirty="0">
                <a:solidFill>
                  <a:schemeClr val="bg1"/>
                </a:solidFill>
                <a:latin typeface="Arial"/>
              </a:rPr>
              <a:t> these are smaller and targeted areas, the trigger is based on the First Property to Flood best known data. Best </a:t>
            </a:r>
            <a:r>
              <a:rPr lang="en-US" baseline="0" dirty="0" err="1">
                <a:solidFill>
                  <a:schemeClr val="bg1"/>
                </a:solidFill>
                <a:latin typeface="Arial"/>
              </a:rPr>
              <a:t>endeavours</a:t>
            </a:r>
            <a:r>
              <a:rPr lang="en-US" baseline="0" dirty="0">
                <a:solidFill>
                  <a:schemeClr val="bg1"/>
                </a:solidFill>
                <a:latin typeface="Arial"/>
              </a:rPr>
              <a:t> of minimum 2 hour lead time</a:t>
            </a:r>
          </a:p>
          <a:p>
            <a:pPr marL="0" indent="0">
              <a:buFont typeface="Arial" panose="020B0604020202020204" pitchFamily="34" charset="0"/>
              <a:buNone/>
            </a:pPr>
            <a:endParaRPr lang="en-GB" dirty="0">
              <a:solidFill>
                <a:schemeClr val="bg1"/>
              </a:solidFill>
              <a:latin typeface="Arial"/>
            </a:endParaRPr>
          </a:p>
          <a:p>
            <a:pPr marL="171450" indent="-171450">
              <a:buFont typeface="Arial" panose="020B0604020202020204" pitchFamily="34" charset="0"/>
              <a:buChar char="•"/>
            </a:pPr>
            <a:r>
              <a:rPr lang="en-GB" dirty="0">
                <a:solidFill>
                  <a:schemeClr val="bg1"/>
                </a:solidFill>
                <a:latin typeface="Arial"/>
              </a:rPr>
              <a:t>Severe Flood</a:t>
            </a:r>
            <a:r>
              <a:rPr lang="en-GB" baseline="0" dirty="0">
                <a:solidFill>
                  <a:schemeClr val="bg1"/>
                </a:solidFill>
                <a:latin typeface="Arial"/>
              </a:rPr>
              <a:t> Warnings are i</a:t>
            </a:r>
            <a:r>
              <a:rPr lang="en-GB" dirty="0">
                <a:solidFill>
                  <a:schemeClr val="bg1"/>
                </a:solidFill>
                <a:latin typeface="Arial"/>
              </a:rPr>
              <a:t>ssued in conjunction with the emergency services,</a:t>
            </a:r>
            <a:r>
              <a:rPr lang="en-GB" baseline="0" dirty="0">
                <a:solidFill>
                  <a:schemeClr val="bg1"/>
                </a:solidFill>
                <a:latin typeface="Arial"/>
              </a:rPr>
              <a:t> </a:t>
            </a:r>
            <a:r>
              <a:rPr lang="en-US" dirty="0">
                <a:solidFill>
                  <a:schemeClr val="bg1"/>
                </a:solidFill>
                <a:latin typeface="Arial"/>
              </a:rPr>
              <a:t>only when there is widespread danger to life. There is no</a:t>
            </a:r>
            <a:r>
              <a:rPr lang="en-US" baseline="0" dirty="0">
                <a:solidFill>
                  <a:schemeClr val="bg1"/>
                </a:solidFill>
                <a:latin typeface="Arial"/>
              </a:rPr>
              <a:t> river level trigger to issue a severe warning </a:t>
            </a:r>
            <a:endParaRPr lang="en-US" dirty="0">
              <a:solidFill>
                <a:schemeClr val="bg1"/>
              </a:solidFill>
              <a:latin typeface="Arial"/>
            </a:endParaRPr>
          </a:p>
          <a:p>
            <a:pPr marL="0" indent="0">
              <a:buFont typeface="Arial" panose="020B0604020202020204" pitchFamily="34" charset="0"/>
              <a:buNone/>
            </a:pPr>
            <a:endParaRPr lang="en-US" dirty="0">
              <a:solidFill>
                <a:schemeClr val="bg1"/>
              </a:solidFill>
              <a:latin typeface="Arial"/>
            </a:endParaRPr>
          </a:p>
          <a:p>
            <a:pPr marL="171450" indent="-171450">
              <a:buFont typeface="Arial" panose="020B0604020202020204" pitchFamily="34" charset="0"/>
              <a:buChar char="•"/>
            </a:pPr>
            <a:r>
              <a:rPr lang="en-US" dirty="0">
                <a:solidFill>
                  <a:schemeClr val="bg1"/>
                </a:solidFill>
                <a:latin typeface="Arial"/>
              </a:rPr>
              <a:t>If a severe flood warning is not issued, there is still the potential for danger to life – all flood water is dangerous</a:t>
            </a:r>
          </a:p>
          <a:p>
            <a:pPr marL="0" indent="0">
              <a:buFont typeface="Arial" panose="020B0604020202020204" pitchFamily="34" charset="0"/>
              <a:buNone/>
            </a:pPr>
            <a:endParaRPr lang="en-US" dirty="0">
              <a:solidFill>
                <a:schemeClr val="bg1"/>
              </a:solidFill>
              <a:latin typeface="Arial"/>
            </a:endParaRPr>
          </a:p>
          <a:p>
            <a:pPr marL="171450" indent="-171450">
              <a:buFont typeface="Arial" panose="020B0604020202020204" pitchFamily="34" charset="0"/>
              <a:buChar char="•"/>
            </a:pPr>
            <a:endParaRPr lang="en-US" dirty="0">
              <a:solidFill>
                <a:schemeClr val="bg1"/>
              </a:solidFill>
              <a:latin typeface="Arial"/>
            </a:endParaRPr>
          </a:p>
          <a:p>
            <a:pPr marL="558800" indent="-285750">
              <a:lnSpc>
                <a:spcPct val="100000"/>
              </a:lnSpc>
              <a:spcBef>
                <a:spcPts val="0"/>
              </a:spcBef>
              <a:buFont typeface="Arial" panose="020B0604020202020204" pitchFamily="34" charset="0"/>
              <a:buChar char="•"/>
              <a:tabLst>
                <a:tab pos="444500" algn="l"/>
                <a:tab pos="631825" algn="l"/>
              </a:tabLst>
            </a:pPr>
            <a:endParaRPr lang="en-US" dirty="0">
              <a:solidFill>
                <a:schemeClr val="bg1"/>
              </a:solidFill>
              <a:latin typeface="Arial"/>
            </a:endParaRPr>
          </a:p>
          <a:p>
            <a:endParaRPr lang="en-US" sz="1200" dirty="0">
              <a:solidFill>
                <a:schemeClr val="bg1"/>
              </a:solidFill>
              <a:latin typeface="Aria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381B82-DF2D-4F20-A26B-7D1FBB6CCE6D}"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508859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6F5E65-EB1A-4CB7-B3F7-674AD6D8C682}"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083545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Flood Warning means flooding to property is expected.</a:t>
            </a:r>
            <a:br>
              <a:rPr lang="en-GB" baseline="0" dirty="0"/>
            </a:br>
            <a:r>
              <a:rPr lang="en-GB" baseline="0" dirty="0"/>
              <a:t>Immediate action is required.</a:t>
            </a:r>
          </a:p>
          <a:p>
            <a:endParaRPr lang="en-GB" baseline="0" dirty="0"/>
          </a:p>
          <a:p>
            <a:r>
              <a:rPr lang="en-GB" baseline="0" dirty="0"/>
              <a:t>The kind of impacts we expect:</a:t>
            </a:r>
            <a:br>
              <a:rPr lang="en-GB" baseline="0" dirty="0"/>
            </a:br>
            <a:r>
              <a:rPr lang="en-GB" baseline="0" dirty="0"/>
              <a:t>Flooding of homes and businesses</a:t>
            </a:r>
            <a:br>
              <a:rPr lang="en-GB" baseline="0" dirty="0"/>
            </a:br>
            <a:r>
              <a:rPr lang="en-GB" baseline="0" dirty="0"/>
              <a:t>Flooding of rail infrastructure</a:t>
            </a:r>
          </a:p>
          <a:p>
            <a:r>
              <a:rPr lang="en-GB" baseline="0" dirty="0"/>
              <a:t>Flooding of roads with major impacts</a:t>
            </a:r>
          </a:p>
          <a:p>
            <a:r>
              <a:rPr lang="en-GB" baseline="0" dirty="0"/>
              <a:t>Extensive floodplain inundation, including caravan parks and campsites</a:t>
            </a:r>
          </a:p>
          <a:p>
            <a:r>
              <a:rPr lang="en-GB" baseline="0" dirty="0"/>
              <a:t>If a coastal flood warning, significant waves and spray</a:t>
            </a:r>
            <a:br>
              <a:rPr lang="en-GB" baseline="0" dirty="0"/>
            </a:br>
            <a:endParaRPr lang="en-GB" baseline="0" dirty="0"/>
          </a:p>
          <a:p>
            <a:r>
              <a:rPr lang="en-GB" baseline="0" dirty="0"/>
              <a:t>The advice we provide with a flood warning. These are suggested actions – and depending on the flood risk at your home- we recommend people take actions that are appropriate to them.</a:t>
            </a:r>
          </a:p>
          <a:p>
            <a:br>
              <a:rPr lang="en-GB" baseline="0" dirty="0"/>
            </a:br>
            <a:r>
              <a:rPr lang="en-GB" baseline="0" dirty="0"/>
              <a:t>Protect yourself, your family and help others</a:t>
            </a:r>
          </a:p>
          <a:p>
            <a:r>
              <a:rPr lang="en-GB" baseline="0" dirty="0"/>
              <a:t>Move family, pets, and valuables</a:t>
            </a:r>
            <a:br>
              <a:rPr lang="en-GB" baseline="0" dirty="0"/>
            </a:br>
            <a:r>
              <a:rPr lang="en-GB" baseline="0" dirty="0"/>
              <a:t>Put property level resilience measures in place</a:t>
            </a:r>
            <a:br>
              <a:rPr lang="en-GB" baseline="0" dirty="0"/>
            </a:br>
            <a:r>
              <a:rPr lang="en-GB" baseline="0" dirty="0"/>
              <a:t>Turn off gas, electricity and water supplies if safe to do so.</a:t>
            </a:r>
            <a:br>
              <a:rPr lang="en-GB" baseline="0" dirty="0"/>
            </a:br>
            <a:r>
              <a:rPr lang="en-GB" baseline="0" dirty="0"/>
              <a:t>Call </a:t>
            </a:r>
            <a:r>
              <a:rPr lang="en-GB" baseline="0" dirty="0" err="1"/>
              <a:t>Floodline</a:t>
            </a:r>
            <a:r>
              <a:rPr lang="en-GB" baseline="0" dirty="0"/>
              <a:t> 0345 988 1188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6F5E65-EB1A-4CB7-B3F7-674AD6D8C682}"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40965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bg1"/>
                </a:solidFill>
                <a:latin typeface="Arial"/>
              </a:rPr>
              <a:t>To give an idea of the numbers involved in flood warnings across</a:t>
            </a:r>
            <a:r>
              <a:rPr lang="en-US" baseline="0" dirty="0">
                <a:solidFill>
                  <a:schemeClr val="bg1"/>
                </a:solidFill>
                <a:latin typeface="Arial"/>
              </a:rPr>
              <a:t> Yorkshire:</a:t>
            </a:r>
            <a:endParaRPr lang="en-US" dirty="0">
              <a:solidFill>
                <a:schemeClr val="bg1"/>
              </a:solidFill>
              <a:latin typeface="Arial"/>
            </a:endParaRPr>
          </a:p>
          <a:p>
            <a:pPr marL="171450" indent="-171450">
              <a:buFont typeface="Arial" panose="020B0604020202020204" pitchFamily="34" charset="0"/>
              <a:buChar char="•"/>
            </a:pPr>
            <a:r>
              <a:rPr lang="en-US" dirty="0">
                <a:solidFill>
                  <a:schemeClr val="bg1"/>
                </a:solidFill>
                <a:latin typeface="Arial"/>
              </a:rPr>
              <a:t>There are 75 Flood Alert Areas across Yorkshire</a:t>
            </a:r>
            <a:r>
              <a:rPr lang="en-US" baseline="0" dirty="0">
                <a:solidFill>
                  <a:schemeClr val="bg1"/>
                </a:solidFill>
                <a:latin typeface="Arial"/>
              </a:rPr>
              <a:t> and </a:t>
            </a:r>
            <a:r>
              <a:rPr lang="en-US" dirty="0">
                <a:solidFill>
                  <a:schemeClr val="bg1"/>
                </a:solidFill>
                <a:latin typeface="Arial"/>
              </a:rPr>
              <a:t>565 Flood Warning Areas across Yorkshire</a:t>
            </a:r>
          </a:p>
          <a:p>
            <a:pPr marL="171450" indent="-171450">
              <a:buFont typeface="Arial" panose="020B0604020202020204" pitchFamily="34" charset="0"/>
              <a:buChar char="•"/>
            </a:pPr>
            <a:r>
              <a:rPr lang="en-US" dirty="0">
                <a:solidFill>
                  <a:schemeClr val="bg1"/>
                </a:solidFill>
                <a:latin typeface="Arial"/>
              </a:rPr>
              <a:t>Out of a total of 2497 warnings issued in Yorkshire between 2013 – 2020, only 41 were severe warnings – 0.04%</a:t>
            </a:r>
          </a:p>
          <a:p>
            <a:pPr marL="171450" indent="-171450">
              <a:buFont typeface="Arial" panose="020B0604020202020204" pitchFamily="34" charset="0"/>
              <a:buChar char="•"/>
            </a:pPr>
            <a:r>
              <a:rPr lang="en-US" dirty="0">
                <a:solidFill>
                  <a:schemeClr val="bg1"/>
                </a:solidFill>
                <a:latin typeface="Arial"/>
              </a:rPr>
              <a:t>Giving that stat because there is often a misunderstanding around the frequency of this warning and when</a:t>
            </a:r>
            <a:r>
              <a:rPr lang="en-US" baseline="0" dirty="0">
                <a:solidFill>
                  <a:schemeClr val="bg1"/>
                </a:solidFill>
                <a:latin typeface="Arial"/>
              </a:rPr>
              <a:t> it is issued and residents waiting for the severe before taking action. </a:t>
            </a:r>
            <a:endParaRPr lang="en-US" dirty="0">
              <a:solidFill>
                <a:schemeClr val="bg1"/>
              </a:solidFill>
              <a:latin typeface="Arial"/>
            </a:endParaRPr>
          </a:p>
          <a:p>
            <a:pPr marL="558800" indent="-285750">
              <a:lnSpc>
                <a:spcPct val="100000"/>
              </a:lnSpc>
              <a:spcBef>
                <a:spcPts val="0"/>
              </a:spcBef>
              <a:buFont typeface="Arial" panose="020B0604020202020204" pitchFamily="34" charset="0"/>
              <a:buChar char="•"/>
              <a:tabLst>
                <a:tab pos="444500" algn="l"/>
                <a:tab pos="631825" algn="l"/>
              </a:tabLst>
            </a:pPr>
            <a:endParaRPr lang="en-US" dirty="0">
              <a:solidFill>
                <a:schemeClr val="bg1"/>
              </a:solidFill>
              <a:latin typeface="Arial"/>
            </a:endParaRPr>
          </a:p>
          <a:p>
            <a:endParaRPr lang="en-US" sz="1200" dirty="0">
              <a:solidFill>
                <a:schemeClr val="bg1"/>
              </a:solidFill>
              <a:latin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62AF37-173F-4266-96B8-6D9BEFC0A8B9}"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87023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62AF37-173F-4266-96B8-6D9BEFC0A8B9}"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520820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2015 Boxing day floods saw </a:t>
            </a:r>
            <a:r>
              <a:rPr lang="en-GB" b="1" baseline="0" dirty="0"/>
              <a:t>107 </a:t>
            </a:r>
            <a:r>
              <a:rPr lang="en-GB" baseline="0" dirty="0"/>
              <a:t>Flood Warnings issued across Yorkshire over a</a:t>
            </a:r>
            <a:r>
              <a:rPr lang="en-GB" b="1" baseline="0" dirty="0"/>
              <a:t> 3 </a:t>
            </a:r>
            <a:r>
              <a:rPr lang="en-GB" baseline="0" dirty="0"/>
              <a:t>day period </a:t>
            </a:r>
          </a:p>
          <a:p>
            <a:pPr marL="171450" indent="-171450">
              <a:lnSpc>
                <a:spcPct val="120000"/>
              </a:lnSpc>
              <a:spcAft>
                <a:spcPts val="3600"/>
              </a:spcAft>
              <a:buFont typeface="Arial" panose="020B0604020202020204" pitchFamily="34" charset="0"/>
              <a:buChar char="•"/>
            </a:pPr>
            <a:endParaRPr lang="en-US" sz="1200" dirty="0">
              <a:cs typeface="Arial" panose="020B0604020202020204" pitchFamily="34" charset="0"/>
            </a:endParaRPr>
          </a:p>
          <a:p>
            <a:pPr marL="171450" marR="0" lvl="0" indent="-171450" algn="l" defTabSz="914400" rtl="0" eaLnBrk="1" fontAlgn="auto" latinLnBrk="0" hangingPunct="1">
              <a:lnSpc>
                <a:spcPct val="120000"/>
              </a:lnSpc>
              <a:spcBef>
                <a:spcPts val="0"/>
              </a:spcBef>
              <a:spcAft>
                <a:spcPts val="3600"/>
              </a:spcAft>
              <a:buClrTx/>
              <a:buSzTx/>
              <a:buFont typeface="Arial" panose="020B0604020202020204" pitchFamily="34" charset="0"/>
              <a:buChar char="•"/>
              <a:tabLst/>
              <a:defRPr/>
            </a:pPr>
            <a:r>
              <a:rPr lang="en-US" sz="1200" b="1" dirty="0">
                <a:cs typeface="Arial" panose="020B0604020202020204" pitchFamily="34" charset="0"/>
              </a:rPr>
              <a:t>Every warning</a:t>
            </a:r>
            <a:r>
              <a:rPr lang="en-US" sz="1200" b="1" baseline="0" dirty="0">
                <a:cs typeface="Arial" panose="020B0604020202020204" pitchFamily="34" charset="0"/>
              </a:rPr>
              <a:t> is manually monitored, confirmed and issued by a Duty Officer</a:t>
            </a:r>
            <a:endParaRPr lang="en-US" sz="1200" b="1" dirty="0">
              <a:cs typeface="Arial" panose="020B0604020202020204" pitchFamily="34" charset="0"/>
            </a:endParaRPr>
          </a:p>
          <a:p>
            <a:pPr marL="171450" indent="-171450">
              <a:lnSpc>
                <a:spcPct val="120000"/>
              </a:lnSpc>
              <a:spcAft>
                <a:spcPts val="3600"/>
              </a:spcAft>
              <a:buFont typeface="Arial" panose="020B0604020202020204" pitchFamily="34" charset="0"/>
              <a:buChar char="•"/>
            </a:pPr>
            <a:r>
              <a:rPr lang="en-US" sz="1200" dirty="0">
                <a:cs typeface="Arial" panose="020B0604020202020204" pitchFamily="34" charset="0"/>
              </a:rPr>
              <a:t>We use computer flood forecast simulations to predict flooding and monitoring equipment to record rainfall totals and river levels. </a:t>
            </a:r>
          </a:p>
          <a:p>
            <a:pPr marL="171450" indent="-171450">
              <a:lnSpc>
                <a:spcPct val="120000"/>
              </a:lnSpc>
              <a:spcAft>
                <a:spcPts val="3600"/>
              </a:spcAft>
              <a:buFont typeface="Arial" panose="020B0604020202020204" pitchFamily="34" charset="0"/>
              <a:buChar char="•"/>
            </a:pPr>
            <a:r>
              <a:rPr lang="en-US" sz="1200" dirty="0">
                <a:cs typeface="Arial" panose="020B0604020202020204" pitchFamily="34" charset="0"/>
              </a:rPr>
              <a:t>Accuracy of flood warnings improves over time as we better understand how the river reacts to heavy rain.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In some circumstances there may be no time to issue a flood warning in advance so it's important to be prepared, know the signs to look out for and stay alert.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latin typeface="Arial"/>
              </a:rPr>
              <a:t>Our teams do monitor warnings and update them if the situation changes, and these updates will be issued along the same channels as the initial warning.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381B82-DF2D-4F20-A26B-7D1FBB6CCE6D}"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05376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62AF37-173F-4266-96B8-6D9BEFC0A8B9}"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71267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381B82-DF2D-4F20-A26B-7D1FBB6CCE6D}"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75751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Check for Flooding replaced the previous service, the flood information service, in October 2021. The new service was built in response to user feedback and research, bringing together flood warnings, river and sea levels and the 5 day flood forecast into one place so that a user has a complete overview for the location they are interested in.</a:t>
            </a:r>
          </a:p>
          <a:p>
            <a:endParaRPr lang="en-US" dirty="0">
              <a:cs typeface="Calibri"/>
            </a:endParaRPr>
          </a:p>
          <a:p>
            <a:r>
              <a:rPr lang="en-US" dirty="0">
                <a:cs typeface="Calibri"/>
              </a:rPr>
              <a:t>Here a user can see the total number of Alerts, Warnings and Severe Flood warnings that are in force</a:t>
            </a:r>
          </a:p>
          <a:p>
            <a:endParaRPr lang="en-US" dirty="0">
              <a:cs typeface="Calibri"/>
            </a:endParaRPr>
          </a:p>
          <a:p>
            <a:r>
              <a:rPr lang="en-US" b="1" dirty="0">
                <a:cs typeface="Calibri"/>
              </a:rPr>
              <a:t>CLICK</a:t>
            </a:r>
            <a:r>
              <a:rPr lang="en-US" dirty="0">
                <a:cs typeface="Calibri"/>
              </a:rPr>
              <a:t> - Below flood warning you can choose to check the latest river, sea, groundwater and rainfall levels. </a:t>
            </a:r>
          </a:p>
          <a:p>
            <a:endParaRPr lang="en-US" dirty="0">
              <a:cs typeface="Calibri"/>
            </a:endParaRPr>
          </a:p>
          <a:p>
            <a:r>
              <a:rPr lang="en-US" dirty="0">
                <a:cs typeface="Calibri"/>
              </a:rPr>
              <a:t>Following that the 5 day forecast is displayed, showing the national overview</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311669-A249-4AFE-B7D6-C0179E167405}"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62508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5 day flood forecast gives a high level overview of the flood risk nationally or by region. It is a product produced by the flood forecasting center, a joint venture by the Met office and Environment agency.  </a:t>
            </a:r>
          </a:p>
          <a:p>
            <a:r>
              <a:rPr lang="en-US" dirty="0"/>
              <a:t>  </a:t>
            </a:r>
            <a:endParaRPr lang="en-US" dirty="0">
              <a:cs typeface="Calibri"/>
            </a:endParaRPr>
          </a:p>
          <a:p>
            <a:r>
              <a:rPr lang="en-US" dirty="0"/>
              <a:t>A map showing the areas of concern will be displayed when areas are classes as low risk or above. If the map is not displayed we do not anticipate widespread issues from flooding, however some </a:t>
            </a:r>
            <a:r>
              <a:rPr lang="en-US" dirty="0" err="1"/>
              <a:t>localised</a:t>
            </a:r>
            <a:r>
              <a:rPr lang="en-US" dirty="0"/>
              <a:t> impacts could occur. Please refer to Hazard Manager for further information.   </a:t>
            </a:r>
          </a:p>
          <a:p>
            <a:r>
              <a:rPr lang="en-US" dirty="0"/>
              <a:t>  </a:t>
            </a:r>
            <a:endParaRPr lang="en-US" dirty="0">
              <a:cs typeface="Calibri"/>
            </a:endParaRPr>
          </a:p>
          <a:p>
            <a:r>
              <a:rPr lang="en-US" dirty="0"/>
              <a:t>From the map you can zoom into a location of interest, select the forecast over the next 5 days and select the risk polygon to view the forecast information.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311669-A249-4AFE-B7D6-C0179E167405}"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73423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accent5"/>
              </a:solidFill>
            </a:endParaRPr>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AE0E7762-A52D-4C9F-B1E6-98863708774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150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Below the flood warning information you can select to view the latest river, sea or groundwater levels. Selecting this option from the national summary page takes the user to the national gauge page, listing all types of gauges. </a:t>
            </a:r>
          </a:p>
          <a:p>
            <a:endParaRPr lang="en-US" dirty="0">
              <a:cs typeface="Calibri"/>
            </a:endParaRPr>
          </a:p>
          <a:p>
            <a:r>
              <a:rPr lang="en-US" dirty="0">
                <a:cs typeface="Calibri"/>
              </a:rPr>
              <a:t>You can choose to search for a specific location, filter the list by the name of the river or filter the list based on the type of reading they wish to see, river, coastal, groundwater or rainfall.</a:t>
            </a:r>
          </a:p>
          <a:p>
            <a:endParaRPr lang="en-US" dirty="0">
              <a:cs typeface="Calibri"/>
            </a:endParaRPr>
          </a:p>
          <a:p>
            <a:r>
              <a:rPr lang="en-US" dirty="0">
                <a:cs typeface="Calibri"/>
              </a:rPr>
              <a:t>There is also the option to display the location of the gauges on a map by choosing the "view map" link above the list of gauges. </a:t>
            </a:r>
          </a:p>
          <a:p>
            <a:endParaRPr lang="en-US" dirty="0">
              <a:cs typeface="Calibri"/>
            </a:endParaRPr>
          </a:p>
          <a:p>
            <a:r>
              <a:rPr lang="en-US" dirty="0">
                <a:cs typeface="Calibri"/>
              </a:rPr>
              <a:t>Choosing the map option from the gauge page will default to having all gauge options selected. The key to the right of the map shows the different </a:t>
            </a:r>
            <a:r>
              <a:rPr lang="en-US" dirty="0" err="1">
                <a:cs typeface="Calibri"/>
              </a:rPr>
              <a:t>symbology</a:t>
            </a:r>
            <a:r>
              <a:rPr lang="en-US" dirty="0">
                <a:cs typeface="Calibri"/>
              </a:rPr>
              <a:t> used for each gauge type. These symbols will appear once you zoom in to location on the map and will appear darker if the reading at the gauge is high.</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decision to issue either an Alert or Warning is not solely based around river levels as shown in Check for Flooding – other variables are reviewed such as forecast, incident size and any on the ground information that may be available.  In the case of a Flood Warning, duty officers will be considering all the information available to them and assessing whether there is a risk of levels causing property flooding. This means you may see a gauge passing the point at which a flood warning may be issued, but if the forecast information held by Duty Officers suggests water levels will drop soon after, without property flooding being likely to occur, the warning may </a:t>
            </a:r>
            <a:r>
              <a:rPr lang="en-GB" b="1" dirty="0"/>
              <a:t>not</a:t>
            </a:r>
            <a:r>
              <a:rPr lang="en-GB" dirty="0"/>
              <a:t> be issued. </a:t>
            </a:r>
            <a:endParaRPr lang="en-GB" i="1" dirty="0">
              <a:cs typeface="Calibri" panose="020F0502020204030204"/>
            </a:endParaRPr>
          </a:p>
          <a:p>
            <a:endParaRPr lang="en-US" dirty="0">
              <a:hlinkClick r:id="rId3"/>
            </a:endParaRPr>
          </a:p>
          <a:p>
            <a:pPr>
              <a:lnSpc>
                <a:spcPct val="95000"/>
              </a:lnSpc>
              <a:spcBef>
                <a:spcPct val="20000"/>
              </a:spcBef>
              <a:spcAft>
                <a:spcPct val="0"/>
              </a:spcAft>
            </a:pPr>
            <a:r>
              <a:rPr lang="en-GB" dirty="0">
                <a:cs typeface="Calibri" panose="020F0502020204030204"/>
              </a:rPr>
              <a:t>Some gauges are also used to monitor multiple Flood Warning Areas, so it is useful to bear in mind that where "</a:t>
            </a:r>
            <a:r>
              <a:rPr lang="en-GB" b="1" i="1" dirty="0"/>
              <a:t>Property Flooding Possible</a:t>
            </a:r>
            <a:r>
              <a:rPr lang="en-GB" b="1" i="1" dirty="0">
                <a:cs typeface="Calibri"/>
              </a:rPr>
              <a:t>“ </a:t>
            </a:r>
            <a:r>
              <a:rPr lang="en-GB" b="0" i="0" dirty="0">
                <a:cs typeface="Calibri"/>
              </a:rPr>
              <a:t>is written, </a:t>
            </a:r>
            <a:r>
              <a:rPr lang="en-US" b="0" i="0" dirty="0">
                <a:cs typeface="Calibri"/>
              </a:rPr>
              <a:t>this may refer to one of several warning areas (as there can be multiple warnings linked to each gauge), and</a:t>
            </a:r>
            <a:r>
              <a:rPr lang="en-GB" dirty="0">
                <a:cs typeface="Calibri"/>
              </a:rPr>
              <a:t> may not refer to the specific warning area a user is interested in. </a:t>
            </a:r>
          </a:p>
          <a:p>
            <a:endParaRPr lang="en-US" dirty="0"/>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381B82-DF2D-4F20-A26B-7D1FBB6CCE6D}"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90122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AE0E7762-A52D-4C9F-B1E6-98863708774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420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AE0E7762-A52D-4C9F-B1E6-98863708774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521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AE0E7762-A52D-4C9F-B1E6-98863708774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003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0E7762-A52D-4C9F-B1E6-988637087742}" type="slidenum">
              <a:rPr lang="en-GB" smtClean="0"/>
              <a:t>41</a:t>
            </a:fld>
            <a:endParaRPr lang="en-GB"/>
          </a:p>
        </p:txBody>
      </p:sp>
    </p:spTree>
    <p:extLst>
      <p:ext uri="{BB962C8B-B14F-4D97-AF65-F5344CB8AC3E}">
        <p14:creationId xmlns:p14="http://schemas.microsoft.com/office/powerpoint/2010/main" val="1503235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53F67-52FF-4900-8789-17B933E1288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393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latin typeface="+mj-lt"/>
              </a:rPr>
              <a:t>Run by the charity Groundwork </a:t>
            </a:r>
          </a:p>
          <a:p>
            <a:pPr marL="171450" indent="-171450">
              <a:buFont typeface="Arial" panose="020B0604020202020204" pitchFamily="34" charset="0"/>
              <a:buChar char="•"/>
            </a:pPr>
            <a:r>
              <a:rPr lang="en-GB" sz="1200" dirty="0">
                <a:latin typeface="+mj-lt"/>
              </a:rPr>
              <a:t>Partners including the Environment Agency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mj-lt"/>
              </a:rPr>
              <a:t>Aiming to build knowledge and confidence amongst community volunteers across England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mj-lt"/>
            </a:endParaRPr>
          </a:p>
          <a:p>
            <a:r>
              <a:rPr lang="en-GB" dirty="0"/>
              <a:t>A modular training programme, starting with an introduction to emergency response followed by issue-specific training on flooding, snow, utilities failure, and public health emergencies. These draw upon existing initiatives and expertise from across the emergency response sector, resulting in a series of engaging and accessible resources that can be used and adapted by CEV groups and supporting organisations at a local level.</a:t>
            </a:r>
          </a:p>
          <a:p>
            <a:endParaRPr lang="en-GB" dirty="0"/>
          </a:p>
          <a:p>
            <a:r>
              <a:rPr lang="en-GB" dirty="0"/>
              <a:t>More than just training – wider support, strategic partnerships, recognising successes (award scheme in development), further growth of community resilience (e.g. collaboration, </a:t>
            </a:r>
            <a:r>
              <a:rPr lang="en-GB" dirty="0" err="1"/>
              <a:t>TtT</a:t>
            </a:r>
            <a:r>
              <a:rPr lang="en-GB"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mj-lt"/>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0A00E-8583-4F21-BA78-96D0DBD463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6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latin typeface="Lato" panose="020F0502020204030203" pitchFamily="34" charset="0"/>
              </a:rPr>
              <a:t>But first let’s take a step back</a:t>
            </a:r>
            <a:r>
              <a:rPr lang="en-GB" b="0" baseline="0" dirty="0">
                <a:latin typeface="Lato" panose="020F0502020204030203" pitchFamily="34" charset="0"/>
              </a:rPr>
              <a:t> – what is the role of CEVs in emergencies? Various other names can be used too!</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latin typeface="Lato" panose="020F050202020403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latin typeface="Lato" panose="020F0502020204030203" pitchFamily="34" charset="0"/>
              </a:rPr>
              <a:t>This should all be supported by a community</a:t>
            </a:r>
            <a:r>
              <a:rPr lang="en-GB" b="0" baseline="0" dirty="0">
                <a:latin typeface="Lato" panose="020F0502020204030203" pitchFamily="34" charset="0"/>
              </a:rPr>
              <a:t> emergency / flood plan – see below</a:t>
            </a:r>
            <a:endParaRPr lang="en-GB" b="0" dirty="0">
              <a:latin typeface="Lato" panose="020F0502020204030203" pitchFamily="34" charset="0"/>
            </a:endParaRPr>
          </a:p>
          <a:p>
            <a:endParaRPr lang="en-GB"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53F67-52FF-4900-8789-17B933E1288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6227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specific roles / responsibilities see our role-specific training modules – available on our online hub or look for upcoming training sessions.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Plus there’s a bit more to come on flood volunteer roles later on in this session</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794C5-23B5-4F32-A16B-D7CFC9D135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895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Tips:</a:t>
            </a:r>
          </a:p>
          <a:p>
            <a:pPr lvl="0"/>
            <a:r>
              <a:rPr lang="en-GB" sz="1200" kern="1200" dirty="0">
                <a:solidFill>
                  <a:schemeClr val="tx1"/>
                </a:solidFill>
                <a:effectLst/>
                <a:latin typeface="+mn-lt"/>
                <a:ea typeface="+mn-ea"/>
                <a:cs typeface="+mn-cs"/>
              </a:rPr>
              <a:t>Identify a ‘community Coordinator’</a:t>
            </a:r>
            <a:endParaRPr lang="en-GB" dirty="0">
              <a:effectLst/>
            </a:endParaRPr>
          </a:p>
          <a:p>
            <a:pPr lvl="0"/>
            <a:r>
              <a:rPr lang="en-GB" sz="1200" kern="1200" dirty="0">
                <a:solidFill>
                  <a:schemeClr val="tx1"/>
                </a:solidFill>
                <a:effectLst/>
                <a:latin typeface="+mn-lt"/>
                <a:ea typeface="+mn-ea"/>
                <a:cs typeface="+mn-cs"/>
              </a:rPr>
              <a:t>Share responsibilities &amp; involve your parish council</a:t>
            </a:r>
            <a:endParaRPr lang="en-GB" dirty="0">
              <a:effectLst/>
            </a:endParaRPr>
          </a:p>
          <a:p>
            <a:pPr lvl="0"/>
            <a:r>
              <a:rPr lang="en-GB" sz="1200" kern="1200" dirty="0">
                <a:solidFill>
                  <a:schemeClr val="tx1"/>
                </a:solidFill>
                <a:effectLst/>
                <a:latin typeface="+mn-lt"/>
                <a:ea typeface="+mn-ea"/>
                <a:cs typeface="+mn-cs"/>
              </a:rPr>
              <a:t>Recruit volunteers who are personally “at risk” &amp; “not at risk” of emergencies such as  flooding. Their insight during planning can be helpful although they may not be able to help during an emergency</a:t>
            </a:r>
            <a:endParaRPr lang="en-GB" dirty="0">
              <a:effectLst/>
            </a:endParaRPr>
          </a:p>
          <a:p>
            <a:pPr lvl="0"/>
            <a:r>
              <a:rPr lang="en-GB" sz="1200" kern="1200" dirty="0">
                <a:solidFill>
                  <a:schemeClr val="tx1"/>
                </a:solidFill>
                <a:effectLst/>
                <a:latin typeface="+mn-lt"/>
                <a:ea typeface="+mn-ea"/>
                <a:cs typeface="+mn-cs"/>
              </a:rPr>
              <a:t>Recruit volunteers by targeting specific individuals</a:t>
            </a:r>
            <a:endParaRPr lang="en-GB" dirty="0">
              <a:effectLst/>
            </a:endParaRPr>
          </a:p>
          <a:p>
            <a:pPr lvl="0"/>
            <a:r>
              <a:rPr lang="en-GB" sz="1200" kern="1200" dirty="0">
                <a:solidFill>
                  <a:schemeClr val="tx1"/>
                </a:solidFill>
                <a:effectLst/>
                <a:latin typeface="+mn-lt"/>
                <a:ea typeface="+mn-ea"/>
                <a:cs typeface="+mn-cs"/>
              </a:rPr>
              <a:t>Consider a structure that allows everyone to take part</a:t>
            </a:r>
            <a:endParaRPr lang="en-GB" dirty="0">
              <a:effectLst/>
            </a:endParaRPr>
          </a:p>
          <a:p>
            <a:pPr lvl="0"/>
            <a:r>
              <a:rPr lang="en-GB" sz="1200" kern="1200" dirty="0">
                <a:solidFill>
                  <a:schemeClr val="tx1"/>
                </a:solidFill>
                <a:effectLst/>
                <a:latin typeface="+mn-lt"/>
                <a:ea typeface="+mn-ea"/>
                <a:cs typeface="+mn-cs"/>
              </a:rPr>
              <a:t>Hold regular events such as crowd marshalling or table top exercises to test procedures &amp; training</a:t>
            </a:r>
            <a:endParaRPr lang="en-GB" dirty="0">
              <a:effectLst/>
            </a:endParaRPr>
          </a:p>
          <a:p>
            <a:pPr lvl="0"/>
            <a:r>
              <a:rPr lang="en-GB" sz="1200" kern="1200" dirty="0">
                <a:solidFill>
                  <a:schemeClr val="tx1"/>
                </a:solidFill>
                <a:effectLst/>
                <a:latin typeface="+mn-lt"/>
                <a:ea typeface="+mn-ea"/>
                <a:cs typeface="+mn-cs"/>
              </a:rPr>
              <a:t>Incorporate other emergencies in addition to flooding. We can assist with planning and training with other roles</a:t>
            </a:r>
            <a:endParaRPr lang="en-GB" dirty="0">
              <a:effectLst/>
            </a:endParaRPr>
          </a:p>
          <a:p>
            <a:pPr lvl="0"/>
            <a:r>
              <a:rPr lang="en-GB" sz="1200" kern="1200" dirty="0">
                <a:solidFill>
                  <a:schemeClr val="tx1"/>
                </a:solidFill>
                <a:effectLst/>
                <a:latin typeface="+mn-lt"/>
                <a:ea typeface="+mn-ea"/>
                <a:cs typeface="+mn-cs"/>
              </a:rPr>
              <a:t>Use a variety of communication strategies</a:t>
            </a:r>
            <a:endParaRPr lang="en-GB" dirty="0">
              <a:effectLst/>
            </a:endParaRPr>
          </a:p>
          <a:p>
            <a:pPr lvl="0"/>
            <a:r>
              <a:rPr lang="en-GB" sz="1200" kern="1200" dirty="0">
                <a:solidFill>
                  <a:schemeClr val="tx1"/>
                </a:solidFill>
                <a:effectLst/>
                <a:latin typeface="+mn-lt"/>
                <a:ea typeface="+mn-ea"/>
                <a:cs typeface="+mn-cs"/>
              </a:rPr>
              <a:t>Work with the flood risk authorities &amp; emergency services</a:t>
            </a:r>
            <a:endParaRPr lang="en-GB" dirty="0">
              <a:effectLst/>
            </a:endParaRPr>
          </a:p>
          <a:p>
            <a:pPr lvl="0"/>
            <a:r>
              <a:rPr lang="en-GB" sz="1200" kern="1200" dirty="0">
                <a:solidFill>
                  <a:schemeClr val="tx1"/>
                </a:solidFill>
                <a:effectLst/>
                <a:latin typeface="+mn-lt"/>
                <a:ea typeface="+mn-ea"/>
                <a:cs typeface="+mn-cs"/>
              </a:rPr>
              <a:t>Work with existing groups &amp; organisations. You can learn a lot from other similar groups in your area if you are just starting or share training between small groups. The Cat 1 and 2 Agencies are always willing to engage with their local communities and many will have volunteer training programmes you can link in with</a:t>
            </a:r>
            <a:endParaRPr lang="en-GB" dirty="0">
              <a:effectLs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53F67-52FF-4900-8789-17B933E128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280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15475-7DAE-443C-84FA-3C1F3B4689B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4542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Lato" panose="020F0502020204030203" pitchFamily="34" charset="0"/>
                <a:ea typeface="+mn-ea"/>
                <a:cs typeface="+mn-cs"/>
              </a:rPr>
              <a:t>Explain to the group that a Community Emergency Plan sets out in writing how your community responds to emergencies. It’s useful to have one so that everyone knows what should be done during an emergency. Emergency plans should be kept as short as possible (You haven’t got time to read a book in an emergency!). Bullet points and plain English! </a:t>
            </a:r>
          </a:p>
          <a:p>
            <a:r>
              <a:rPr lang="en-GB" sz="1200" kern="1200" dirty="0">
                <a:solidFill>
                  <a:schemeClr val="tx1"/>
                </a:solidFill>
                <a:effectLst/>
                <a:latin typeface="Lato" panose="020F0502020204030203" pitchFamily="34" charset="0"/>
                <a:ea typeface="+mn-ea"/>
                <a:cs typeface="+mn-cs"/>
              </a:rPr>
              <a:t> </a:t>
            </a:r>
          </a:p>
          <a:p>
            <a:r>
              <a:rPr lang="en-GB" sz="1200" kern="1200" dirty="0">
                <a:solidFill>
                  <a:schemeClr val="tx1"/>
                </a:solidFill>
                <a:effectLst/>
                <a:latin typeface="Lato" panose="020F0502020204030203" pitchFamily="34" charset="0"/>
                <a:ea typeface="+mn-ea"/>
                <a:cs typeface="+mn-cs"/>
              </a:rPr>
              <a:t>A Community Emergency Plan example is available for downloading on our hub should your community not have one already or wish to update an existing one – it’s also worth checking out if your local authority has created a template which you could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It’s important to note the benefits of a Community Emergency Plan:</a:t>
            </a:r>
            <a:endParaRPr kumimoji="0" lang="en-GB"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Provide coordination, support &amp; guidance to the community ahead of the arrival of the Emergency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Help share local knowledge during an emergency to assist the Emergency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Help relay local knowledge, concerns &amp; issues to relevant authorities &amp; utilities before &amp; following an incident</a:t>
            </a:r>
            <a:endParaRPr lang="en-GB"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53F67-52FF-4900-8789-17B933E1288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0674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Lato" panose="020F0502020204030203" pitchFamily="34" charset="0"/>
                <a:ea typeface="+mn-ea"/>
                <a:cs typeface="+mn-cs"/>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794C5-23B5-4F32-A16B-D7CFC9D135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962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Lato" panose="020F0502020204030203" pitchFamily="34" charset="0"/>
                <a:ea typeface="+mn-ea"/>
                <a:cs typeface="+mn-cs"/>
              </a:rPr>
              <a:t>Explain to the group that a Community Emergency Plan sets out in writing how your community responds to emergencies. It’s useful to have one so that everyone knows what should be done during an emergency. Emergency plans should be kept as short as possible (You haven’t got time to read a book in an emergency!). Bullet points and plain English!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794C5-23B5-4F32-A16B-D7CFC9D135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097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794C5-23B5-4F32-A16B-D7CFC9D135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659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794C5-23B5-4F32-A16B-D7CFC9D135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240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794C5-23B5-4F32-A16B-D7CFC9D135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967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r>
              <a:rPr lang="en-GB" b="1" dirty="0"/>
              <a:t>Prioritise your own safety at all times  </a:t>
            </a:r>
          </a:p>
          <a:p>
            <a:r>
              <a:rPr lang="en-GB" sz="1200" kern="1200" dirty="0">
                <a:solidFill>
                  <a:schemeClr val="tx1"/>
                </a:solidFill>
                <a:effectLst/>
                <a:latin typeface="+mn-lt"/>
                <a:ea typeface="+mn-ea"/>
                <a:cs typeface="+mn-cs"/>
              </a:rPr>
              <a:t>Your safety is a priority. Follow the guidance set out in these training modules and do not undertake activities that may place yourself or others at unnecessary risk.</a:t>
            </a:r>
          </a:p>
          <a:p>
            <a:endParaRPr lang="en-GB" dirty="0"/>
          </a:p>
          <a:p>
            <a:r>
              <a:rPr lang="en-GB" b="1" dirty="0"/>
              <a:t>Follow procedures set out in your community plan</a:t>
            </a:r>
          </a:p>
          <a:p>
            <a:r>
              <a:rPr lang="en-GB" dirty="0"/>
              <a:t>The procedures set out in your community plan are there to ensure a co-ordinated response from the community in the event of a flood.  They are also there to promote your wellbeing and that of others.</a:t>
            </a:r>
          </a:p>
          <a:p>
            <a:endParaRPr lang="en-GB" dirty="0"/>
          </a:p>
          <a:p>
            <a:r>
              <a:rPr lang="en-GB" b="1" dirty="0"/>
              <a:t>Relay information to the local community</a:t>
            </a:r>
          </a:p>
          <a:p>
            <a:r>
              <a:rPr lang="en-GB" dirty="0"/>
              <a:t>The Emergency Services, local authorities or the Environment Agency may call upon your assistance to relay information to the community.  This may be to warn the public of a potential flood and particular areas to avoid or to provide information to promote health and wellbeing.  This might involve door-to-door visits to engage with individual properties.</a:t>
            </a:r>
          </a:p>
          <a:p>
            <a:endParaRPr lang="en-GB" dirty="0"/>
          </a:p>
          <a:p>
            <a:r>
              <a:rPr lang="en-GB" b="1" dirty="0"/>
              <a:t>Follow guidance from the emergency services at all times</a:t>
            </a:r>
          </a:p>
          <a:p>
            <a:r>
              <a:rPr lang="en-GB" dirty="0"/>
              <a:t>The Emergency Services and the Police in particular take the lead during a flood event.  Follow their advice at all times as you may be placing yourself and others at risk of harm if you do not.  Remember, you are not a member of the uniformed emergency services.  If you are told to evacuate from an area follow the guidance you are given.</a:t>
            </a:r>
          </a:p>
          <a:p>
            <a:endParaRPr lang="en-GB" dirty="0"/>
          </a:p>
          <a:p>
            <a:r>
              <a:rPr lang="en-GB" b="1" dirty="0"/>
              <a:t>Provide the emergency services with local knowledge and information</a:t>
            </a:r>
          </a:p>
          <a:p>
            <a:r>
              <a:rPr lang="en-GB" dirty="0"/>
              <a:t>Your strength as a community volunteer is your detailed knowledge of your local area and the people living within it.  Relay this information to the Emergency Services during a flood.  Be mindful the information may relate to individual properties or persons and should be managed responsibly at all times.</a:t>
            </a:r>
          </a:p>
          <a:p>
            <a:endParaRPr lang="en-GB" dirty="0"/>
          </a:p>
          <a:p>
            <a:r>
              <a:rPr lang="en-GB" b="1" dirty="0"/>
              <a:t>Collect information about the flood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Information you collect and record during a flood can be important to the Environment Agency and other authorities when analysing the cause and how to reduce risk in the future.  Notes and especially photographs on flow routes and water levels can be very useful. </a:t>
            </a:r>
            <a:r>
              <a:rPr kumimoji="0" lang="en-GB" sz="12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Photographs, descriptions, first property flooded and times</a:t>
            </a:r>
          </a:p>
          <a:p>
            <a:endParaRPr lang="en-GB" b="1" dirty="0"/>
          </a:p>
          <a:p>
            <a:r>
              <a:rPr lang="en-GB" b="1" dirty="0"/>
              <a:t>Avoid walking or driving through flood water</a:t>
            </a:r>
          </a:p>
          <a:p>
            <a:r>
              <a:rPr lang="en-GB" dirty="0"/>
              <a:t>Flood water poses many different risks and dangers including; trips, slips, contamination, drowning and injury from submerged hazards.</a:t>
            </a:r>
          </a:p>
          <a:p>
            <a:endParaRPr lang="en-GB" dirty="0"/>
          </a:p>
          <a:p>
            <a:r>
              <a:rPr lang="en-GB" b="1" dirty="0"/>
              <a:t>DO NOT attempt to operate or repair flood defence structures or equipment</a:t>
            </a:r>
          </a:p>
          <a:p>
            <a:r>
              <a:rPr lang="en-GB" dirty="0"/>
              <a:t>The unauthorised use of flood defence equipment could increase the risk of flooding or hide problems that should be addressed by the relevant authority.  Similarly, do not use any equipment you have not been trained or authorised to use.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Remember</a:t>
            </a:r>
            <a:r>
              <a:rPr lang="en-GB" dirty="0"/>
              <a:t> – Do</a:t>
            </a:r>
            <a:r>
              <a:rPr lang="en-GB" baseline="0" dirty="0"/>
              <a:t>n’t</a:t>
            </a:r>
            <a:r>
              <a:rPr lang="en-GB" dirty="0"/>
              <a:t> talk to the press – always report up to Co-ordinator and Co-ordinator reports to the bronze/operational commander on the ground.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794C5-23B5-4F32-A16B-D7CFC9D135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86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solidFill>
                  <a:schemeClr val="bg1"/>
                </a:solidFill>
              </a:rPr>
              <a:t>Prioritising safety is key - what are the risks here?</a:t>
            </a:r>
            <a:endParaRPr lang="en-GB" b="1" dirty="0">
              <a:solidFill>
                <a:schemeClr val="bg1"/>
              </a:solidFill>
            </a:endParaRPr>
          </a:p>
          <a:p>
            <a:endParaRPr lang="en-GB" dirty="0"/>
          </a:p>
          <a:p>
            <a:r>
              <a:rPr lang="en-GB" dirty="0"/>
              <a:t>Potential hazards:</a:t>
            </a:r>
          </a:p>
          <a:p>
            <a:r>
              <a:rPr lang="en-GB" dirty="0"/>
              <a:t>1 – Live traffic – car handling is badly affected in snow and vehicles can act unpredictably.</a:t>
            </a:r>
            <a:r>
              <a:rPr lang="en-GB" baseline="0" dirty="0"/>
              <a:t> Breaking distances are also extended considerably</a:t>
            </a:r>
            <a:endParaRPr lang="en-GB" dirty="0"/>
          </a:p>
          <a:p>
            <a:r>
              <a:rPr lang="en-GB" dirty="0"/>
              <a:t>2 – Slippery pavements – untreated surfaces can be very slippery. Ensure you are wearing boots with good grip</a:t>
            </a:r>
          </a:p>
          <a:p>
            <a:r>
              <a:rPr lang="en-GB" baseline="0" dirty="0"/>
              <a:t>3 – Pollution and waste in the water. Flood water is not safe or clean. </a:t>
            </a:r>
          </a:p>
          <a:p>
            <a:r>
              <a:rPr lang="en-GB" baseline="0" dirty="0"/>
              <a:t>4 – Vehicles pulling out – wheel spinning when starting can leave a vehicle out of control</a:t>
            </a:r>
          </a:p>
          <a:p>
            <a:r>
              <a:rPr lang="en-GB" baseline="0" dirty="0"/>
              <a:t>5 – Hidden kerbs / level changes – you can quickly lose your footing and slip over</a:t>
            </a:r>
          </a:p>
          <a:p>
            <a:r>
              <a:rPr lang="en-GB" baseline="0" dirty="0"/>
              <a:t>6 – Floating debris, particularly dangerous in fast moving waters</a:t>
            </a:r>
          </a:p>
          <a:p>
            <a:r>
              <a:rPr lang="en-GB" baseline="0" dirty="0"/>
              <a:t>7 – The cold – hypothermia can quickly set in if you do not have enough layers on or get wet. </a:t>
            </a:r>
          </a:p>
          <a:p>
            <a:r>
              <a:rPr lang="en-GB" baseline="0" dirty="0"/>
              <a:t>8 – Have you been trained, equipped, and feel confident to be out in these types of conditions. Are you creating a risk by being out and about? </a:t>
            </a:r>
            <a:endParaRPr lang="en-GB" dirty="0"/>
          </a:p>
          <a:p>
            <a:endParaRPr lang="en-GB"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53F67-52FF-4900-8789-17B933E128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937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Really important.  </a:t>
            </a:r>
            <a:r>
              <a:rPr lang="en-GB" b="0" dirty="0"/>
              <a:t>They may have time to do this when others might not.  Take photos.</a:t>
            </a:r>
          </a:p>
          <a:p>
            <a:endParaRPr lang="en-GB" sz="800" b="1" dirty="0"/>
          </a:p>
          <a:p>
            <a:r>
              <a:rPr lang="en-GB" b="1" dirty="0"/>
              <a:t>Submit information you collected about the flood   (page 32 in the handbook)</a:t>
            </a:r>
          </a:p>
          <a:p>
            <a:r>
              <a:rPr lang="en-GB" dirty="0"/>
              <a:t>Information you collect and record during a flood can be important to the Environment Agency and other authorities when analysing the cause of the flooding and how to reduce risk in the future.  Submit your information to your flood plan co-ordinator. there may be other ways to submit information (CIOs, URL links for Recorded Flood Outline work, via Flood Resilience inbox) this may vary per incident and scale </a:t>
            </a:r>
          </a:p>
          <a:p>
            <a:endParaRPr lang="en-GB" sz="800" dirty="0"/>
          </a:p>
          <a:p>
            <a:r>
              <a:rPr lang="en-GB" b="1" dirty="0"/>
              <a:t>Help to relay information to the local community (page 32)</a:t>
            </a:r>
          </a:p>
          <a:p>
            <a:r>
              <a:rPr lang="en-GB" dirty="0"/>
              <a:t>You may be able to support your community by relaying useful information after a flood.  Newsletters and door-to-door visits can help keep people informed after an emergency.  Information may relate to personal safety, hygiene, insurance claims or the risk of further flooding.</a:t>
            </a:r>
          </a:p>
          <a:p>
            <a:pPr marL="171450" indent="-171450">
              <a:buFont typeface="Arial" panose="020B0604020202020204" pitchFamily="34" charset="0"/>
              <a:buChar char="•"/>
            </a:pPr>
            <a:r>
              <a:rPr lang="en-GB" b="1" u="sng" dirty="0"/>
              <a:t>Activity </a:t>
            </a:r>
            <a:r>
              <a:rPr lang="en-GB" b="0" u="sng" dirty="0"/>
              <a:t>– get</a:t>
            </a:r>
            <a:r>
              <a:rPr lang="en-GB" b="0" u="sng" baseline="0" dirty="0"/>
              <a:t> the group to discuss in pairs what type of information it might be useful to relay to the local community </a:t>
            </a: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794C5-23B5-4F32-A16B-D7CFC9D135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852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sure that your jacket</a:t>
            </a:r>
            <a:r>
              <a:rPr lang="en-GB" baseline="0" dirty="0"/>
              <a:t> and trousers are</a:t>
            </a:r>
            <a:r>
              <a:rPr lang="en-GB" dirty="0"/>
              <a:t> breathable and waterproof.</a:t>
            </a:r>
            <a:r>
              <a:rPr lang="en-GB" baseline="0" dirty="0"/>
              <a:t> Your want to keep dry but you don’t want to cook in it! There are British standards you can check for when ordering.</a:t>
            </a:r>
          </a:p>
          <a:p>
            <a:endParaRPr lang="en-GB" baseline="0" dirty="0"/>
          </a:p>
          <a:p>
            <a:r>
              <a:rPr lang="en-GB" baseline="0" dirty="0"/>
              <a:t>Make sure your wellington boots provide protection from anything heavy falling on your feet. </a:t>
            </a:r>
          </a:p>
          <a:p>
            <a:endParaRPr lang="en-GB" baseline="0" dirty="0"/>
          </a:p>
          <a:p>
            <a:r>
              <a:rPr lang="en-GB" baseline="0" dirty="0"/>
              <a:t>Gloves protect your hands when you are picking things up but they also protect you from coming into contact with contaminated water as well.</a:t>
            </a:r>
          </a:p>
          <a:p>
            <a:endParaRPr lang="en-GB" baseline="0" dirty="0"/>
          </a:p>
          <a:p>
            <a:r>
              <a:rPr lang="en-GB" baseline="0" dirty="0"/>
              <a:t>A head torch helps you to see what you are doing when you are working at night.</a:t>
            </a:r>
          </a:p>
          <a:p>
            <a:endParaRPr lang="en-GB" baseline="0" dirty="0"/>
          </a:p>
          <a:p>
            <a:r>
              <a:rPr lang="en-GB" baseline="0" dirty="0"/>
              <a:t>Hand sanitiser is useful first step to clean your hands if you have come into contact with flood water or you want a drink or something to eat when on duty. Always have a shower after a call out anyway.</a:t>
            </a:r>
          </a:p>
          <a:p>
            <a:endParaRPr lang="en-GB" baseline="0" dirty="0"/>
          </a:p>
          <a:p>
            <a:r>
              <a:rPr lang="en-GB" baseline="0" dirty="0"/>
              <a:t>Depending on the time of year you may wish to put on several layers to keep yourself warm when you are working.</a:t>
            </a:r>
          </a:p>
          <a:p>
            <a:endParaRPr lang="en-GB" baseline="0" dirty="0"/>
          </a:p>
          <a:p>
            <a:r>
              <a:rPr lang="en-GB" baseline="0" dirty="0"/>
              <a:t>A bottle of water will keep you hydrated. Being on duty for several hours can be thirsty work. Also have a chocolate bar or something similar in your pocket to give your energy levels a boost during your shift. </a:t>
            </a:r>
          </a:p>
          <a:p>
            <a:endParaRPr lang="en-GB" baseline="0" dirty="0"/>
          </a:p>
          <a:p>
            <a:r>
              <a:rPr lang="en-US" b="1" dirty="0"/>
              <a:t>Refer back to Incident Management</a:t>
            </a:r>
            <a:r>
              <a:rPr lang="en-US" b="1" baseline="0" dirty="0"/>
              <a:t> Part 2 hand</a:t>
            </a:r>
            <a:r>
              <a:rPr lang="en-US" b="1" dirty="0"/>
              <a:t>book (p.18)</a:t>
            </a:r>
            <a:r>
              <a:rPr lang="en-US" dirty="0"/>
              <a:t>:</a:t>
            </a:r>
            <a:r>
              <a:rPr lang="en-US" baseline="0" dirty="0"/>
              <a:t> Safety equipment</a:t>
            </a:r>
            <a:endParaRPr lang="en-US" dirty="0"/>
          </a:p>
          <a:p>
            <a:endParaRPr lang="en-US" dirty="0"/>
          </a:p>
          <a:p>
            <a:r>
              <a:rPr lang="en-US" dirty="0"/>
              <a:t>Your high visibility jacket or vest should be worn outside of your clothing and securely fastened at the front to prevent the jacket flapping in the wind or catching on anything and placing you at risk.</a:t>
            </a:r>
          </a:p>
          <a:p>
            <a:endParaRPr lang="en-US" dirty="0"/>
          </a:p>
          <a:p>
            <a:r>
              <a:rPr lang="en-US" dirty="0"/>
              <a:t>Ensure you are visible to others at all times. Use a torch when working in the dark or low light conditions.</a:t>
            </a:r>
          </a:p>
          <a:p>
            <a:endParaRPr lang="en-US" dirty="0"/>
          </a:p>
          <a:p>
            <a:r>
              <a:rPr lang="en-US" sz="1200" kern="1200" dirty="0">
                <a:solidFill>
                  <a:schemeClr val="tx1"/>
                </a:solidFill>
                <a:effectLst/>
                <a:latin typeface="+mn-lt"/>
                <a:ea typeface="+mn-ea"/>
                <a:cs typeface="+mn-cs"/>
              </a:rPr>
              <a:t>The safety equipment you use should be identified through undertaking a risk assessment as part of your community flood or emergency plan. </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EA can provide hi viz and a name badge. Other items may need fundraising for your group to purchase</a:t>
            </a:r>
          </a:p>
          <a:p>
            <a:endParaRPr lang="en-US" dirty="0"/>
          </a:p>
          <a:p>
            <a:endParaRPr lang="en-GB" dirty="0"/>
          </a:p>
          <a:p>
            <a:endParaRPr lang="en-GB" baseline="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794C5-23B5-4F32-A16B-D7CFC9D135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930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15475-7DAE-443C-84FA-3C1F3B4689B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204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over to Martin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C0D351-258D-4059-ACEC-DAA60382A0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3005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PPE:</a:t>
            </a:r>
          </a:p>
          <a:p>
            <a:pPr>
              <a:spcBef>
                <a:spcPts val="0"/>
              </a:spcBef>
              <a:spcAft>
                <a:spcPts val="900"/>
              </a:spcAft>
            </a:pPr>
            <a:r>
              <a:rPr lang="en-GB" sz="2000" dirty="0"/>
              <a:t>Hi-vis clothing</a:t>
            </a:r>
          </a:p>
          <a:p>
            <a:pPr>
              <a:spcBef>
                <a:spcPts val="0"/>
              </a:spcBef>
              <a:spcAft>
                <a:spcPts val="900"/>
              </a:spcAft>
            </a:pPr>
            <a:r>
              <a:rPr lang="en-GB" sz="2000" dirty="0"/>
              <a:t>Wellington boots</a:t>
            </a:r>
          </a:p>
          <a:p>
            <a:pPr>
              <a:spcBef>
                <a:spcPts val="0"/>
              </a:spcBef>
              <a:spcAft>
                <a:spcPts val="900"/>
              </a:spcAft>
            </a:pPr>
            <a:r>
              <a:rPr lang="en-GB" sz="2000" dirty="0"/>
              <a:t>Waterproof gloves</a:t>
            </a:r>
          </a:p>
          <a:p>
            <a:pPr>
              <a:spcBef>
                <a:spcPts val="0"/>
              </a:spcBef>
              <a:spcAft>
                <a:spcPts val="900"/>
              </a:spcAft>
            </a:pPr>
            <a:r>
              <a:rPr lang="en-GB" sz="2000" dirty="0"/>
              <a:t>Head / handheld torch</a:t>
            </a:r>
          </a:p>
          <a:p>
            <a:pPr>
              <a:spcBef>
                <a:spcPts val="0"/>
              </a:spcBef>
              <a:spcAft>
                <a:spcPts val="900"/>
              </a:spcAft>
            </a:pPr>
            <a:r>
              <a:rPr lang="en-GB" sz="2000" dirty="0"/>
              <a:t>Hand sanitiser</a:t>
            </a:r>
          </a:p>
          <a:p>
            <a:pPr>
              <a:spcBef>
                <a:spcPts val="0"/>
              </a:spcBef>
              <a:spcAft>
                <a:spcPts val="900"/>
              </a:spcAft>
            </a:pPr>
            <a:r>
              <a:rPr lang="en-GB" sz="2000" dirty="0"/>
              <a:t>Layered clothing</a:t>
            </a:r>
          </a:p>
          <a:p>
            <a:pPr>
              <a:spcBef>
                <a:spcPts val="0"/>
              </a:spcBef>
              <a:spcAft>
                <a:spcPts val="900"/>
              </a:spcAft>
            </a:pPr>
            <a:r>
              <a:rPr lang="en-GB" sz="2000" dirty="0"/>
              <a:t>Bottle of water </a:t>
            </a:r>
          </a:p>
          <a:p>
            <a:pPr>
              <a:spcBef>
                <a:spcPts val="0"/>
              </a:spcBef>
              <a:spcAft>
                <a:spcPts val="900"/>
              </a:spcAft>
            </a:pPr>
            <a:r>
              <a:rPr lang="en-GB" sz="2000" dirty="0"/>
              <a:t>High energy snack </a:t>
            </a:r>
            <a:r>
              <a:rPr lang="en-GB" sz="2000" dirty="0">
                <a:latin typeface="Lato" panose="020F0502020204030203" pitchFamily="34" charset="0"/>
              </a:rPr>
              <a:t>(not recommended to eat around flood water)</a:t>
            </a:r>
          </a:p>
          <a:p>
            <a:pPr>
              <a:spcBef>
                <a:spcPts val="0"/>
              </a:spcBef>
              <a:spcAft>
                <a:spcPts val="900"/>
              </a:spcAft>
            </a:pPr>
            <a:r>
              <a:rPr lang="en-GB" sz="2000" dirty="0">
                <a:latin typeface="Lato" panose="020F0502020204030203" pitchFamily="34" charset="0"/>
              </a:rPr>
              <a:t>Whistle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794C5-23B5-4F32-A16B-D7CFC9D135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17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15475-7DAE-443C-84FA-3C1F3B4689B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008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prstClr val="black"/>
              </a:solidFill>
              <a:hlinkClick r:id="" action="ppaction://noaction"/>
            </a:endParaRPr>
          </a:p>
          <a:p>
            <a:endParaRPr lang="en-GB" sz="1200" dirty="0">
              <a:solidFill>
                <a:prstClr val="black"/>
              </a:solidFill>
              <a:hlinkClick r:id="" action="ppaction://noaction"/>
            </a:endParaRPr>
          </a:p>
          <a:p>
            <a:endParaRPr lang="en-GB" sz="1200" dirty="0">
              <a:solidFill>
                <a:prstClr val="black"/>
              </a:solidFill>
              <a:hlinkClick r:id="" action="ppaction://noaction"/>
            </a:endParaRPr>
          </a:p>
          <a:p>
            <a:endParaRPr lang="en-GB" sz="1200" dirty="0">
              <a:solidFill>
                <a:prstClr val="black"/>
              </a:solidFill>
              <a:hlinkClick r:id="" action="ppaction://noaction"/>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381B82-DF2D-4F20-A26B-7D1FBB6CCE6D}"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18022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381B82-DF2D-4F20-A26B-7D1FBB6CCE6D}"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51007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381B82-DF2D-4F20-A26B-7D1FBB6CCE6D}"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0117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GB" b="1" dirty="0"/>
              <a:t>Did you know there are two types of warnings service</a:t>
            </a:r>
            <a:r>
              <a:rPr lang="en-GB" b="1" baseline="0" dirty="0"/>
              <a:t> available in your area? </a:t>
            </a:r>
            <a:endParaRPr lang="en-GB" b="1" dirty="0"/>
          </a:p>
          <a:p>
            <a:pPr marL="181240" indent="-181240">
              <a:buFont typeface="Arial" panose="020B0604020202020204" pitchFamily="34" charset="0"/>
              <a:buChar char="•"/>
            </a:pPr>
            <a:r>
              <a:rPr lang="en-GB" b="0" baseline="0" dirty="0"/>
              <a:t>These two services interact with each-other at the ‘Flood Forecasting Centre’ </a:t>
            </a:r>
          </a:p>
          <a:p>
            <a:pPr marL="181240" indent="-181240">
              <a:buFont typeface="Arial" panose="020B0604020202020204" pitchFamily="34" charset="0"/>
              <a:buChar char="•"/>
            </a:pPr>
            <a:r>
              <a:rPr lang="en-GB" b="0" baseline="0" dirty="0"/>
              <a:t>Where Environment Agency Hydrologists and Met Office Meteorologists discuss the weather forecast and make informed decisions about the impact the weather will have on flooding.</a:t>
            </a:r>
          </a:p>
          <a:p>
            <a:pPr marL="181240" indent="-181240">
              <a:buFont typeface="Arial" panose="020B0604020202020204" pitchFamily="34" charset="0"/>
              <a:buChar char="•"/>
            </a:pPr>
            <a:endParaRPr lang="en-GB" b="0" baseline="0" dirty="0"/>
          </a:p>
          <a:p>
            <a:pPr marL="181240" indent="-181240">
              <a:buFont typeface="Arial" panose="020B0604020202020204" pitchFamily="34" charset="0"/>
              <a:buChar char="•"/>
            </a:pPr>
            <a:endParaRPr lang="en-GB" b="1" baseline="0" dirty="0"/>
          </a:p>
          <a:p>
            <a:pPr marL="181240" indent="-181240">
              <a:buFont typeface="Arial" panose="020B0604020202020204" pitchFamily="34" charset="0"/>
              <a:buChar char="•"/>
            </a:pPr>
            <a:r>
              <a:rPr lang="en-GB" b="1" baseline="0" dirty="0"/>
              <a:t>Met Office National Severe Weather Warning Service. </a:t>
            </a:r>
            <a:r>
              <a:rPr lang="en-US" sz="1500" b="1" dirty="0"/>
              <a:t>Issue warnings for rain, snow, wind, fog and ice.</a:t>
            </a:r>
          </a:p>
          <a:p>
            <a:pPr marL="181240" indent="-181240">
              <a:buFont typeface="Arial" panose="020B0604020202020204" pitchFamily="34" charset="0"/>
              <a:buChar char="•"/>
            </a:pPr>
            <a:endParaRPr lang="en-GB" b="1" baseline="0" dirty="0"/>
          </a:p>
          <a:p>
            <a:pPr marL="181240" indent="-181240">
              <a:buFont typeface="Arial" panose="020B0604020202020204" pitchFamily="34" charset="0"/>
              <a:buChar char="•"/>
            </a:pPr>
            <a:r>
              <a:rPr lang="en-GB" b="1" baseline="0" dirty="0"/>
              <a:t>Environment Agency Flood Warning Direct Service. Issue alerts and warnings for fluvial, coastal flooding only. Not surface water or groundwater</a:t>
            </a:r>
          </a:p>
          <a:p>
            <a:endParaRPr lang="en-GB" b="0" baseline="0" dirty="0"/>
          </a:p>
          <a:p>
            <a:endParaRPr lang="en-GB" b="0" baseline="0" dirty="0">
              <a:latin typeface="Arial" charset="0"/>
            </a:endParaRPr>
          </a:p>
          <a:p>
            <a:r>
              <a:rPr lang="en-GB" b="1" baseline="0" dirty="0">
                <a:latin typeface="Arial" charset="0"/>
              </a:rPr>
              <a:t>Why is it important to keep up to date with weather and flood warnings?</a:t>
            </a:r>
            <a:r>
              <a:rPr lang="en-GB" b="0" baseline="0" dirty="0">
                <a:latin typeface="Arial" charset="0"/>
              </a:rPr>
              <a:t> </a:t>
            </a:r>
          </a:p>
          <a:p>
            <a:endParaRPr lang="en-GB" b="0" baseline="0" dirty="0">
              <a:latin typeface="Arial" charset="0"/>
            </a:endParaRPr>
          </a:p>
          <a:p>
            <a:r>
              <a:rPr lang="en-US" dirty="0">
                <a:latin typeface="Arial" charset="0"/>
              </a:rPr>
              <a:t>Allows</a:t>
            </a:r>
            <a:r>
              <a:rPr lang="en-US" baseline="0" dirty="0">
                <a:latin typeface="Arial" charset="0"/>
              </a:rPr>
              <a:t> us the opportunity to be proactive rather than reactive.</a:t>
            </a:r>
          </a:p>
          <a:p>
            <a:endParaRPr lang="en-US" baseline="0" dirty="0">
              <a:latin typeface="Arial" charset="0"/>
            </a:endParaRPr>
          </a:p>
          <a:p>
            <a:r>
              <a:rPr lang="en-US" baseline="0" dirty="0">
                <a:latin typeface="Arial" charset="0"/>
              </a:rPr>
              <a:t>Gives us an early heads up as to what is coming. </a:t>
            </a:r>
          </a:p>
          <a:p>
            <a:endParaRPr lang="en-US" baseline="0" dirty="0">
              <a:latin typeface="Arial" charset="0"/>
            </a:endParaRPr>
          </a:p>
          <a:p>
            <a:r>
              <a:rPr lang="en-US" baseline="0" dirty="0">
                <a:latin typeface="Arial" charset="0"/>
              </a:rPr>
              <a:t>Enables us to prepare and put plans into place.  </a:t>
            </a:r>
          </a:p>
          <a:p>
            <a:pPr eaLnBrk="1" hangingPunct="1">
              <a:defRPr/>
            </a:pPr>
            <a:endParaRPr lang="en-GB" dirty="0">
              <a:solidFill>
                <a:srgbClr val="000000"/>
              </a:solidFill>
              <a:latin typeface="Arial" charset="0"/>
            </a:endParaRPr>
          </a:p>
          <a:p>
            <a:endParaRPr lang="en-GB" dirty="0"/>
          </a:p>
          <a:p>
            <a:r>
              <a:rPr lang="en-GB" dirty="0"/>
              <a:t>If you are a coordinator and need the alert service but don’t live in the flood alert area, give your details to your local EA officer who will ensure they are put onto the relevant</a:t>
            </a:r>
            <a:r>
              <a:rPr lang="en-GB" baseline="0" dirty="0"/>
              <a:t> warnings database.</a:t>
            </a:r>
          </a:p>
          <a:p>
            <a:endParaRPr lang="en-GB" baseline="0" dirty="0"/>
          </a:p>
          <a:p>
            <a:r>
              <a:rPr lang="en-GB" b="1" baseline="0" dirty="0"/>
              <a:t>MET Office app </a:t>
            </a:r>
            <a:r>
              <a:rPr lang="en-GB" baseline="0" dirty="0"/>
              <a:t>gives forecasts, weather warnings and live weather radar so you can see what’s coming</a:t>
            </a:r>
          </a:p>
          <a:p>
            <a:r>
              <a:rPr lang="en-GB" b="1" dirty="0"/>
              <a:t>Flood Alert App </a:t>
            </a:r>
            <a:r>
              <a:rPr lang="en-GB" dirty="0"/>
              <a:t>gives a useful breakdown of</a:t>
            </a:r>
            <a:r>
              <a:rPr lang="en-GB" baseline="0" dirty="0"/>
              <a:t> data on flood alerts by area with notes</a:t>
            </a:r>
          </a:p>
          <a:p>
            <a:r>
              <a:rPr lang="en-GB" b="1" baseline="0" dirty="0"/>
              <a:t>River Levels App </a:t>
            </a:r>
            <a:r>
              <a:rPr lang="en-GB" baseline="0" dirty="0"/>
              <a:t>is primarily for canoeists, but provides useful local river data on the go </a:t>
            </a:r>
          </a:p>
          <a:p>
            <a:endParaRPr lang="en-GB" baseline="0" dirty="0"/>
          </a:p>
          <a:p>
            <a:r>
              <a:rPr lang="en-GB" baseline="0" dirty="0"/>
              <a:t>This is also available online from www.gov.uk website for PC or laptop use. </a:t>
            </a:r>
            <a:endParaRPr lang="en-GB" dirty="0"/>
          </a:p>
          <a:p>
            <a:pPr marL="239975" indent="-239975">
              <a:lnSpc>
                <a:spcPct val="80000"/>
              </a:lnSpc>
              <a:defRPr/>
            </a:pPr>
            <a:endParaRPr lang="en-US" dirty="0">
              <a:latin typeface="Arial"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D53F67-52FF-4900-8789-17B933E12884}"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17465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9552" y="1628800"/>
            <a:ext cx="8062664" cy="1470025"/>
          </a:xfrm>
        </p:spPr>
        <p:txBody>
          <a:bodyPr anchor="b">
            <a:normAutofit/>
          </a:bodyPr>
          <a:lstStyle>
            <a:lvl1pPr algn="ctr">
              <a:defRPr sz="4000"/>
            </a:lvl1pPr>
          </a:lstStyle>
          <a:p>
            <a:r>
              <a:rPr lang="en-US" dirty="0"/>
              <a:t>Click to edit master title style</a:t>
            </a:r>
            <a:endParaRPr lang="en-GB" dirty="0"/>
          </a:p>
        </p:txBody>
      </p:sp>
      <p:sp>
        <p:nvSpPr>
          <p:cNvPr id="3" name="Subtitle 2"/>
          <p:cNvSpPr>
            <a:spLocks noGrp="1"/>
          </p:cNvSpPr>
          <p:nvPr>
            <p:ph type="subTitle" idx="1"/>
          </p:nvPr>
        </p:nvSpPr>
        <p:spPr>
          <a:xfrm>
            <a:off x="539552" y="3384571"/>
            <a:ext cx="8064896" cy="1752600"/>
          </a:xfrm>
        </p:spPr>
        <p:txBody>
          <a:bodyPr/>
          <a:lstStyle>
            <a:lvl1pPr marL="0" indent="0" algn="ctr">
              <a:buNone/>
              <a:defRPr>
                <a:solidFill>
                  <a:schemeClr val="bg1"/>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351429847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000"/>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solidFill>
                  <a:schemeClr val="bg1">
                    <a:lumMod val="10000"/>
                    <a:lumOff val="90000"/>
                  </a:schemeClr>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dirty="0"/>
          </a:p>
        </p:txBody>
      </p:sp>
    </p:spTree>
    <p:extLst>
      <p:ext uri="{BB962C8B-B14F-4D97-AF65-F5344CB8AC3E}">
        <p14:creationId xmlns:p14="http://schemas.microsoft.com/office/powerpoint/2010/main" val="151339335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000"/>
            </a:lvl1p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457177" indent="0">
              <a:buNone/>
              <a:defRPr/>
            </a:lvl2pPr>
            <a:lvl3pPr marL="914355" indent="0">
              <a:buNone/>
              <a:defRPr/>
            </a:lvl3pPr>
            <a:lvl4pPr marL="1371532" indent="0">
              <a:buNone/>
              <a:defRPr/>
            </a:lvl4pPr>
            <a:lvl5pPr marL="182870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solidFill>
                  <a:schemeClr val="bg1">
                    <a:lumMod val="10000"/>
                    <a:lumOff val="90000"/>
                  </a:schemeClr>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dirty="0"/>
          </a:p>
        </p:txBody>
      </p:sp>
    </p:spTree>
    <p:extLst>
      <p:ext uri="{BB962C8B-B14F-4D97-AF65-F5344CB8AC3E}">
        <p14:creationId xmlns:p14="http://schemas.microsoft.com/office/powerpoint/2010/main" val="60581480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2400"/>
          </a:xfrm>
        </p:spPr>
        <p:txBody>
          <a:bodyPr>
            <a:normAutofit/>
          </a:bodyPr>
          <a:lstStyle>
            <a:lvl1pPr algn="l">
              <a:defRPr sz="4000"/>
            </a:lvl1pPr>
          </a:lstStyle>
          <a:p>
            <a:r>
              <a:rPr lang="en-US"/>
              <a:t>Click to edit Master title style</a:t>
            </a:r>
            <a:endParaRPr lang="en-GB" dirty="0"/>
          </a:p>
        </p:txBody>
      </p:sp>
      <p:sp>
        <p:nvSpPr>
          <p:cNvPr id="3" name="Content Placeholder 2"/>
          <p:cNvSpPr>
            <a:spLocks noGrp="1"/>
          </p:cNvSpPr>
          <p:nvPr>
            <p:ph sz="half" idx="1"/>
          </p:nvPr>
        </p:nvSpPr>
        <p:spPr>
          <a:xfrm>
            <a:off x="457200" y="1598401"/>
            <a:ext cx="4038600" cy="4258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598401"/>
            <a:ext cx="4038600" cy="4258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lvl1pPr>
              <a:defRPr>
                <a:solidFill>
                  <a:schemeClr val="bg1">
                    <a:lumMod val="10000"/>
                    <a:lumOff val="90000"/>
                  </a:schemeClr>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dirty="0"/>
          </a:p>
        </p:txBody>
      </p:sp>
    </p:spTree>
    <p:extLst>
      <p:ext uri="{BB962C8B-B14F-4D97-AF65-F5344CB8AC3E}">
        <p14:creationId xmlns:p14="http://schemas.microsoft.com/office/powerpoint/2010/main" val="188438338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normAutofit/>
          </a:bodyPr>
          <a:lstStyle>
            <a:lvl1pPr algn="l">
              <a:defRPr sz="4000"/>
            </a:lvl1pPr>
          </a:lstStyle>
          <a:p>
            <a:r>
              <a:rPr lang="en-US"/>
              <a:t>Click to edit Master title style</a:t>
            </a:r>
            <a:endParaRPr lang="en-GB"/>
          </a:p>
        </p:txBody>
      </p:sp>
      <p:sp>
        <p:nvSpPr>
          <p:cNvPr id="3" name="Text Placeholder 2"/>
          <p:cNvSpPr>
            <a:spLocks noGrp="1"/>
          </p:cNvSpPr>
          <p:nvPr>
            <p:ph type="body" idx="1"/>
          </p:nvPr>
        </p:nvSpPr>
        <p:spPr>
          <a:xfrm>
            <a:off x="457200" y="1829132"/>
            <a:ext cx="4040188" cy="639763"/>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68895"/>
            <a:ext cx="4040188" cy="36572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30" y="1829132"/>
            <a:ext cx="4041775" cy="639763"/>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468895"/>
            <a:ext cx="4041775" cy="36572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1"/>
          </p:nvPr>
        </p:nvSpPr>
        <p:spPr/>
        <p:txBody>
          <a:bodyPr/>
          <a:lstStyle>
            <a:lvl1pPr>
              <a:defRPr>
                <a:solidFill>
                  <a:schemeClr val="bg1">
                    <a:lumMod val="10000"/>
                    <a:lumOff val="90000"/>
                  </a:schemeClr>
                </a:solidFill>
              </a:defRPr>
            </a:lvl1pPr>
          </a:lstStyle>
          <a:p>
            <a:endParaRPr lang="en-GB" dirty="0"/>
          </a:p>
        </p:txBody>
      </p:sp>
      <p:sp>
        <p:nvSpPr>
          <p:cNvPr id="9" name="Slide Number Placeholder 8"/>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dirty="0"/>
          </a:p>
        </p:txBody>
      </p:sp>
    </p:spTree>
    <p:extLst>
      <p:ext uri="{BB962C8B-B14F-4D97-AF65-F5344CB8AC3E}">
        <p14:creationId xmlns:p14="http://schemas.microsoft.com/office/powerpoint/2010/main" val="32988916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lvl1pPr>
              <a:defRPr>
                <a:solidFill>
                  <a:schemeClr val="bg1">
                    <a:lumMod val="10000"/>
                    <a:lumOff val="90000"/>
                  </a:schemeClr>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dirty="0"/>
          </a:p>
        </p:txBody>
      </p:sp>
    </p:spTree>
    <p:extLst>
      <p:ext uri="{BB962C8B-B14F-4D97-AF65-F5344CB8AC3E}">
        <p14:creationId xmlns:p14="http://schemas.microsoft.com/office/powerpoint/2010/main" val="260474772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bg1">
                    <a:lumMod val="10000"/>
                    <a:lumOff val="90000"/>
                  </a:schemeClr>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dirty="0"/>
          </a:p>
        </p:txBody>
      </p:sp>
    </p:spTree>
    <p:extLst>
      <p:ext uri="{BB962C8B-B14F-4D97-AF65-F5344CB8AC3E}">
        <p14:creationId xmlns:p14="http://schemas.microsoft.com/office/powerpoint/2010/main" val="204530039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bg1">
                    <a:lumMod val="10000"/>
                    <a:lumOff val="90000"/>
                  </a:schemeClr>
                </a:solidFill>
              </a:defRPr>
            </a:lvl1pPr>
          </a:lstStyle>
          <a:p>
            <a:endParaRPr lang="en-GB" dirty="0"/>
          </a:p>
        </p:txBody>
      </p:sp>
      <p:sp>
        <p:nvSpPr>
          <p:cNvPr id="4" name="Slide Number Placeholder 3"/>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dirty="0"/>
          </a:p>
        </p:txBody>
      </p:sp>
    </p:spTree>
    <p:extLst>
      <p:ext uri="{BB962C8B-B14F-4D97-AF65-F5344CB8AC3E}">
        <p14:creationId xmlns:p14="http://schemas.microsoft.com/office/powerpoint/2010/main" val="139576675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37295B5A-DBFF-4868-9A24-AC57907D57F2}" type="datetime1">
              <a:rPr lang="en-GB" smtClean="0"/>
              <a:pPr>
                <a:defRPr/>
              </a:pPr>
              <a:t>23/06/2022</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D47A91DE-D07E-4F55-B6A0-E6FB5C42246F}" type="slidenum">
              <a:rPr lang="en-GB" smtClean="0"/>
              <a:pPr>
                <a:defRPr/>
              </a:pPr>
              <a:t>‹#›</a:t>
            </a:fld>
            <a:endParaRPr lang="en-GB" dirty="0"/>
          </a:p>
        </p:txBody>
      </p:sp>
      <p:sp>
        <p:nvSpPr>
          <p:cNvPr id="8" name="Text Placeholder 2"/>
          <p:cNvSpPr>
            <a:spLocks noGrp="1"/>
          </p:cNvSpPr>
          <p:nvPr>
            <p:ph idx="1"/>
          </p:nvPr>
        </p:nvSpPr>
        <p:spPr bwMode="auto">
          <a:xfrm>
            <a:off x="468313"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49994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03648" y="2130429"/>
            <a:ext cx="4536504" cy="1470025"/>
          </a:xfrm>
        </p:spPr>
        <p:txBody>
          <a:bodyPr>
            <a:normAutofit/>
          </a:bodyPr>
          <a:lstStyle>
            <a:lvl1pPr algn="l">
              <a:defRPr sz="3000">
                <a:solidFill>
                  <a:srgbClr val="25408F"/>
                </a:solidFill>
                <a:latin typeface="Arial" panose="020B0604020202020204" pitchFamily="34" charset="0"/>
                <a:cs typeface="Arial" panose="020B0604020202020204" pitchFamily="34" charset="0"/>
              </a:defRPr>
            </a:lvl1pPr>
          </a:lstStyle>
          <a:p>
            <a:endParaRPr lang="en-GB" dirty="0"/>
          </a:p>
        </p:txBody>
      </p:sp>
      <p:sp>
        <p:nvSpPr>
          <p:cNvPr id="3" name="Subtitle 2"/>
          <p:cNvSpPr>
            <a:spLocks noGrp="1"/>
          </p:cNvSpPr>
          <p:nvPr>
            <p:ph type="subTitle" idx="1"/>
          </p:nvPr>
        </p:nvSpPr>
        <p:spPr>
          <a:xfrm>
            <a:off x="1403649" y="3573016"/>
            <a:ext cx="3600400" cy="432048"/>
          </a:xfrm>
        </p:spPr>
        <p:txBody>
          <a:bodyPr>
            <a:normAutofit/>
          </a:bodyPr>
          <a:lstStyle>
            <a:lvl1pPr marL="0" indent="0" algn="l">
              <a:buNone/>
              <a:defRPr lang="en-GB" sz="1425" kern="1200" dirty="0">
                <a:solidFill>
                  <a:srgbClr val="25408F"/>
                </a:solidFill>
                <a:latin typeface="Arial" panose="020B0604020202020204" pitchFamily="34" charset="0"/>
                <a:ea typeface="+mj-ea"/>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en-GB" dirty="0"/>
          </a:p>
        </p:txBody>
      </p:sp>
      <p:sp>
        <p:nvSpPr>
          <p:cNvPr id="4" name="Date Placeholder 3"/>
          <p:cNvSpPr>
            <a:spLocks noGrp="1"/>
          </p:cNvSpPr>
          <p:nvPr>
            <p:ph type="dt" sz="half" idx="10"/>
          </p:nvPr>
        </p:nvSpPr>
        <p:spPr/>
        <p:txBody>
          <a:bodyPr/>
          <a:lstStyle/>
          <a:p>
            <a:fld id="{0D1B2AEA-B837-4B35-A221-76F09EC4FC35}" type="datetime1">
              <a:rPr lang="en-GB" smtClean="0"/>
              <a:t>23/06/2022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A9A949C-3A86-41E0-A5DF-F2395F19DEB9}" type="slidenum">
              <a:rPr lang="en-GB" smtClean="0"/>
              <a:pPr/>
              <a:t>‹#›</a:t>
            </a:fld>
            <a:endParaRPr lang="en-GB" dirty="0"/>
          </a:p>
        </p:txBody>
      </p:sp>
    </p:spTree>
    <p:extLst>
      <p:ext uri="{BB962C8B-B14F-4D97-AF65-F5344CB8AC3E}">
        <p14:creationId xmlns:p14="http://schemas.microsoft.com/office/powerpoint/2010/main" val="1940339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1052736"/>
          </a:xfrm>
          <a:prstGeom prst="rect">
            <a:avLst/>
          </a:prstGeom>
          <a:solidFill>
            <a:srgbClr val="E81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noFill/>
            </a:endParaRPr>
          </a:p>
        </p:txBody>
      </p:sp>
      <p:sp>
        <p:nvSpPr>
          <p:cNvPr id="2" name="Title 1"/>
          <p:cNvSpPr>
            <a:spLocks noGrp="1"/>
          </p:cNvSpPr>
          <p:nvPr>
            <p:ph type="title" hasCustomPrompt="1"/>
          </p:nvPr>
        </p:nvSpPr>
        <p:spPr>
          <a:xfrm>
            <a:off x="457200" y="344473"/>
            <a:ext cx="8229600" cy="648072"/>
          </a:xfrm>
        </p:spPr>
        <p:txBody>
          <a:bodyPr>
            <a:noAutofit/>
          </a:bodyPr>
          <a:lstStyle>
            <a:lvl1pPr algn="l">
              <a:defRPr sz="2700" baseline="0">
                <a:solidFill>
                  <a:schemeClr val="bg1"/>
                </a:solidFill>
                <a:latin typeface="Lato" panose="020F0502020204030203" pitchFamily="34" charset="0"/>
                <a:cs typeface="Arial" panose="020B0604020202020204" pitchFamily="34" charset="0"/>
              </a:defRPr>
            </a:lvl1pPr>
          </a:lstStyle>
          <a:p>
            <a:r>
              <a:rPr lang="en-US" dirty="0"/>
              <a:t>Click to edit Master title style</a:t>
            </a:r>
            <a:br>
              <a:rPr lang="en-US" dirty="0"/>
            </a:br>
            <a:endParaRPr lang="en-GB" dirty="0"/>
          </a:p>
        </p:txBody>
      </p:sp>
      <p:sp>
        <p:nvSpPr>
          <p:cNvPr id="3" name="Content Placeholder 2"/>
          <p:cNvSpPr>
            <a:spLocks noGrp="1"/>
          </p:cNvSpPr>
          <p:nvPr>
            <p:ph idx="1"/>
          </p:nvPr>
        </p:nvSpPr>
        <p:spPr>
          <a:xfrm>
            <a:off x="457200" y="1268760"/>
            <a:ext cx="8229600" cy="4857403"/>
          </a:xfrm>
        </p:spPr>
        <p:txBody>
          <a:bodyPr/>
          <a:lstStyle>
            <a:lvl1pPr>
              <a:buClr>
                <a:srgbClr val="FF0000"/>
              </a:buClr>
              <a:defRPr sz="1500">
                <a:solidFill>
                  <a:schemeClr val="tx1"/>
                </a:solidFill>
                <a:latin typeface="Lato" panose="020F0502020204030203" pitchFamily="34" charset="0"/>
                <a:cs typeface="Arial" panose="020B0604020202020204" pitchFamily="34" charset="0"/>
              </a:defRPr>
            </a:lvl1pPr>
            <a:lvl2pPr>
              <a:buClr>
                <a:srgbClr val="E81D24"/>
              </a:buClr>
              <a:defRPr sz="1500">
                <a:solidFill>
                  <a:schemeClr val="tx1"/>
                </a:solidFill>
                <a:latin typeface="Arial" panose="020B0604020202020204" pitchFamily="34" charset="0"/>
                <a:cs typeface="Arial" panose="020B0604020202020204" pitchFamily="34" charset="0"/>
              </a:defRPr>
            </a:lvl2pPr>
            <a:lvl3pPr>
              <a:buClr>
                <a:srgbClr val="E81D24"/>
              </a:buClr>
              <a:defRPr sz="1350">
                <a:solidFill>
                  <a:schemeClr val="tx1"/>
                </a:solidFill>
                <a:latin typeface="Arial" panose="020B0604020202020204" pitchFamily="34" charset="0"/>
                <a:cs typeface="Arial" panose="020B0604020202020204" pitchFamily="34" charset="0"/>
              </a:defRPr>
            </a:lvl3pPr>
            <a:lvl4pPr>
              <a:buClr>
                <a:srgbClr val="00AEEF"/>
              </a:buClr>
              <a:defRPr sz="1200">
                <a:solidFill>
                  <a:schemeClr val="tx1"/>
                </a:solidFill>
                <a:latin typeface="Arial" panose="020B0604020202020204" pitchFamily="34" charset="0"/>
                <a:cs typeface="Arial" panose="020B0604020202020204" pitchFamily="34" charset="0"/>
              </a:defRPr>
            </a:lvl4pPr>
            <a:lvl5pPr>
              <a:buClr>
                <a:srgbClr val="00AEEF"/>
              </a:buClr>
              <a:defRPr sz="12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06A8D9BB-31DD-4C28-B9F2-1EE4DD7E8D28}" type="datetime1">
              <a:rPr lang="en-GB" smtClean="0"/>
              <a:t>23/06/2022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A9A949C-3A86-41E0-A5DF-F2395F19DEB9}" type="slidenum">
              <a:rPr lang="en-GB" smtClean="0"/>
              <a:pPr/>
              <a:t>‹#›</a:t>
            </a:fld>
            <a:endParaRPr lang="en-GB" dirty="0"/>
          </a:p>
        </p:txBody>
      </p:sp>
      <p:pic>
        <p:nvPicPr>
          <p:cNvPr id="9" name="Picture 2" descr="H:\1 DEVON &amp; CORNWALL AREA\1. Projects\1. Current Projects\Communities Prepared Phase II\Marketing and Comms\Logo\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95499" y="2"/>
            <a:ext cx="868989" cy="93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831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000"/>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19518060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8E5066-0F86-44C3-9939-759E3CA7CA16}" type="datetime1">
              <a:rPr lang="en-GB" smtClean="0"/>
              <a:t>23/06/2022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A9A949C-3A86-41E0-A5DF-F2395F19DEB9}" type="slidenum">
              <a:rPr lang="en-GB" smtClean="0"/>
              <a:pPr/>
              <a:t>‹#›</a:t>
            </a:fld>
            <a:endParaRPr lang="en-GB" dirty="0"/>
          </a:p>
        </p:txBody>
      </p:sp>
    </p:spTree>
    <p:extLst>
      <p:ext uri="{BB962C8B-B14F-4D97-AF65-F5344CB8AC3E}">
        <p14:creationId xmlns:p14="http://schemas.microsoft.com/office/powerpoint/2010/main" val="3365460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p:cNvSpPr>
            <a:spLocks noGrp="1"/>
          </p:cNvSpPr>
          <p:nvPr>
            <p:ph sz="half" idx="13"/>
          </p:nvPr>
        </p:nvSpPr>
        <p:spPr>
          <a:xfrm>
            <a:off x="4644008" y="1340768"/>
            <a:ext cx="4038600" cy="4785395"/>
          </a:xfrm>
        </p:spPr>
        <p:txBody>
          <a:bodyPr/>
          <a:lstStyle>
            <a:lvl1pPr>
              <a:buClr>
                <a:srgbClr val="00AEEF"/>
              </a:buClr>
              <a:defRPr sz="1500">
                <a:solidFill>
                  <a:srgbClr val="4D4D4D"/>
                </a:solidFill>
                <a:latin typeface="Arial" panose="020B0604020202020204" pitchFamily="34" charset="0"/>
                <a:cs typeface="Arial" panose="020B0604020202020204" pitchFamily="34" charset="0"/>
              </a:defRPr>
            </a:lvl1pPr>
            <a:lvl2pPr>
              <a:buClr>
                <a:srgbClr val="00AEEF"/>
              </a:buClr>
              <a:defRPr sz="1350">
                <a:solidFill>
                  <a:srgbClr val="4D4D4D"/>
                </a:solidFill>
                <a:latin typeface="Arial" panose="020B0604020202020204" pitchFamily="34" charset="0"/>
                <a:cs typeface="Arial" panose="020B0604020202020204" pitchFamily="34" charset="0"/>
              </a:defRPr>
            </a:lvl2pPr>
            <a:lvl3pPr>
              <a:buClr>
                <a:srgbClr val="00AEEF"/>
              </a:buClr>
              <a:defRPr sz="1200">
                <a:solidFill>
                  <a:srgbClr val="4D4D4D"/>
                </a:solidFill>
                <a:latin typeface="Arial" panose="020B0604020202020204" pitchFamily="34" charset="0"/>
                <a:cs typeface="Arial" panose="020B0604020202020204" pitchFamily="34" charset="0"/>
              </a:defRPr>
            </a:lvl3pPr>
            <a:lvl4pPr>
              <a:buClr>
                <a:srgbClr val="00AEEF"/>
              </a:buClr>
              <a:defRPr sz="1050">
                <a:solidFill>
                  <a:srgbClr val="4D4D4D"/>
                </a:solidFill>
                <a:latin typeface="Arial" panose="020B0604020202020204" pitchFamily="34" charset="0"/>
                <a:cs typeface="Arial" panose="020B0604020202020204" pitchFamily="34" charset="0"/>
              </a:defRPr>
            </a:lvl4pPr>
            <a:lvl5pPr>
              <a:buClr>
                <a:srgbClr val="00AEEF"/>
              </a:buClr>
              <a:defRPr sz="1050">
                <a:solidFill>
                  <a:srgbClr val="4D4D4D"/>
                </a:solidFill>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Content Placeholder 2"/>
          <p:cNvSpPr>
            <a:spLocks noGrp="1"/>
          </p:cNvSpPr>
          <p:nvPr>
            <p:ph sz="half" idx="1"/>
          </p:nvPr>
        </p:nvSpPr>
        <p:spPr>
          <a:xfrm>
            <a:off x="457200" y="1340768"/>
            <a:ext cx="4038600" cy="4785395"/>
          </a:xfrm>
        </p:spPr>
        <p:txBody>
          <a:bodyPr/>
          <a:lstStyle>
            <a:lvl1pPr>
              <a:buClr>
                <a:srgbClr val="00AEEF"/>
              </a:buClr>
              <a:defRPr sz="1500">
                <a:solidFill>
                  <a:srgbClr val="4D4D4D"/>
                </a:solidFill>
                <a:latin typeface="Arial" panose="020B0604020202020204" pitchFamily="34" charset="0"/>
                <a:cs typeface="Arial" panose="020B0604020202020204" pitchFamily="34" charset="0"/>
              </a:defRPr>
            </a:lvl1pPr>
            <a:lvl2pPr>
              <a:buClr>
                <a:srgbClr val="00AEEF"/>
              </a:buClr>
              <a:defRPr sz="1350">
                <a:solidFill>
                  <a:srgbClr val="4D4D4D"/>
                </a:solidFill>
                <a:latin typeface="Arial" panose="020B0604020202020204" pitchFamily="34" charset="0"/>
                <a:cs typeface="Arial" panose="020B0604020202020204" pitchFamily="34" charset="0"/>
              </a:defRPr>
            </a:lvl2pPr>
            <a:lvl3pPr>
              <a:buClr>
                <a:srgbClr val="00AEEF"/>
              </a:buClr>
              <a:defRPr sz="1200">
                <a:solidFill>
                  <a:srgbClr val="4D4D4D"/>
                </a:solidFill>
                <a:latin typeface="Arial" panose="020B0604020202020204" pitchFamily="34" charset="0"/>
                <a:cs typeface="Arial" panose="020B0604020202020204" pitchFamily="34" charset="0"/>
              </a:defRPr>
            </a:lvl3pPr>
            <a:lvl4pPr>
              <a:buClr>
                <a:srgbClr val="00AEEF"/>
              </a:buClr>
              <a:defRPr sz="1050">
                <a:solidFill>
                  <a:srgbClr val="4D4D4D"/>
                </a:solidFill>
                <a:latin typeface="Arial" panose="020B0604020202020204" pitchFamily="34" charset="0"/>
                <a:cs typeface="Arial" panose="020B0604020202020204" pitchFamily="34" charset="0"/>
              </a:defRPr>
            </a:lvl4pPr>
            <a:lvl5pPr>
              <a:buClr>
                <a:srgbClr val="00AEEF"/>
              </a:buClr>
              <a:defRPr sz="1050">
                <a:solidFill>
                  <a:srgbClr val="4D4D4D"/>
                </a:solidFill>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49D26C02-6982-4214-A556-2374C4D27A38}" type="datetime1">
              <a:rPr lang="en-GB" smtClean="0"/>
              <a:t>23/06/2022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A9A949C-3A86-41E0-A5DF-F2395F19DEB9}" type="slidenum">
              <a:rPr lang="en-GB" smtClean="0"/>
              <a:pPr/>
              <a:t>‹#›</a:t>
            </a:fld>
            <a:endParaRPr lang="en-GB" dirty="0"/>
          </a:p>
        </p:txBody>
      </p:sp>
      <p:sp>
        <p:nvSpPr>
          <p:cNvPr id="8" name="Rectangle 7"/>
          <p:cNvSpPr/>
          <p:nvPr userDrawn="1"/>
        </p:nvSpPr>
        <p:spPr>
          <a:xfrm>
            <a:off x="0" y="0"/>
            <a:ext cx="9144000" cy="105273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Title 1"/>
          <p:cNvSpPr>
            <a:spLocks noGrp="1"/>
          </p:cNvSpPr>
          <p:nvPr>
            <p:ph type="title" hasCustomPrompt="1"/>
          </p:nvPr>
        </p:nvSpPr>
        <p:spPr>
          <a:xfrm>
            <a:off x="457200" y="332656"/>
            <a:ext cx="8229600" cy="648072"/>
          </a:xfrm>
        </p:spPr>
        <p:txBody>
          <a:bodyPr>
            <a:noAutofit/>
          </a:bodyPr>
          <a:lstStyle>
            <a:lvl1pPr algn="l">
              <a:defRPr sz="2700">
                <a:solidFill>
                  <a:srgbClr val="00AEEF"/>
                </a:solidFill>
                <a:latin typeface="Arial" panose="020B0604020202020204" pitchFamily="34" charset="0"/>
                <a:cs typeface="Arial" panose="020B0604020202020204" pitchFamily="34" charset="0"/>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745085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1800" b="1">
                <a:solidFill>
                  <a:srgbClr val="4D4D4D"/>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7" name="Date Placeholder 6"/>
          <p:cNvSpPr>
            <a:spLocks noGrp="1"/>
          </p:cNvSpPr>
          <p:nvPr>
            <p:ph type="dt" sz="half" idx="10"/>
          </p:nvPr>
        </p:nvSpPr>
        <p:spPr/>
        <p:txBody>
          <a:bodyPr/>
          <a:lstStyle/>
          <a:p>
            <a:fld id="{E7524B50-B2FE-4F16-B6A9-E3FA086F0A46}" type="datetime1">
              <a:rPr lang="en-GB" smtClean="0"/>
              <a:t>23/06/2022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A9A949C-3A86-41E0-A5DF-F2395F19DEB9}" type="slidenum">
              <a:rPr lang="en-GB" smtClean="0"/>
              <a:pPr/>
              <a:t>‹#›</a:t>
            </a:fld>
            <a:endParaRPr lang="en-GB" dirty="0"/>
          </a:p>
        </p:txBody>
      </p:sp>
      <p:sp>
        <p:nvSpPr>
          <p:cNvPr id="14" name="Content Placeholder 2"/>
          <p:cNvSpPr>
            <a:spLocks noGrp="1"/>
          </p:cNvSpPr>
          <p:nvPr>
            <p:ph sz="half" idx="13"/>
          </p:nvPr>
        </p:nvSpPr>
        <p:spPr>
          <a:xfrm>
            <a:off x="4644008" y="2204864"/>
            <a:ext cx="4038600" cy="3921299"/>
          </a:xfrm>
        </p:spPr>
        <p:txBody>
          <a:bodyPr/>
          <a:lstStyle>
            <a:lvl1pPr>
              <a:buClr>
                <a:srgbClr val="00AEEF"/>
              </a:buClr>
              <a:defRPr sz="1500">
                <a:solidFill>
                  <a:srgbClr val="4D4D4D"/>
                </a:solidFill>
                <a:latin typeface="Arial" panose="020B0604020202020204" pitchFamily="34" charset="0"/>
                <a:cs typeface="Arial" panose="020B0604020202020204" pitchFamily="34" charset="0"/>
              </a:defRPr>
            </a:lvl1pPr>
            <a:lvl2pPr>
              <a:buClr>
                <a:srgbClr val="00AEEF"/>
              </a:buClr>
              <a:defRPr sz="1350">
                <a:solidFill>
                  <a:srgbClr val="4D4D4D"/>
                </a:solidFill>
                <a:latin typeface="Arial" panose="020B0604020202020204" pitchFamily="34" charset="0"/>
                <a:cs typeface="Arial" panose="020B0604020202020204" pitchFamily="34" charset="0"/>
              </a:defRPr>
            </a:lvl2pPr>
            <a:lvl3pPr>
              <a:buClr>
                <a:srgbClr val="00AEEF"/>
              </a:buClr>
              <a:defRPr sz="1200">
                <a:solidFill>
                  <a:srgbClr val="4D4D4D"/>
                </a:solidFill>
                <a:latin typeface="Arial" panose="020B0604020202020204" pitchFamily="34" charset="0"/>
                <a:cs typeface="Arial" panose="020B0604020202020204" pitchFamily="34" charset="0"/>
              </a:defRPr>
            </a:lvl3pPr>
            <a:lvl4pPr>
              <a:buClr>
                <a:srgbClr val="00AEEF"/>
              </a:buClr>
              <a:defRPr sz="1050">
                <a:solidFill>
                  <a:srgbClr val="4D4D4D"/>
                </a:solidFill>
                <a:latin typeface="Arial" panose="020B0604020202020204" pitchFamily="34" charset="0"/>
                <a:cs typeface="Arial" panose="020B0604020202020204" pitchFamily="34" charset="0"/>
              </a:defRPr>
            </a:lvl4pPr>
            <a:lvl5pPr>
              <a:buClr>
                <a:srgbClr val="00AEEF"/>
              </a:buClr>
              <a:defRPr sz="1050">
                <a:solidFill>
                  <a:srgbClr val="4D4D4D"/>
                </a:solidFill>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2"/>
          <p:cNvSpPr>
            <a:spLocks noGrp="1"/>
          </p:cNvSpPr>
          <p:nvPr>
            <p:ph sz="half" idx="14"/>
          </p:nvPr>
        </p:nvSpPr>
        <p:spPr>
          <a:xfrm>
            <a:off x="457200" y="2204864"/>
            <a:ext cx="4038600" cy="3921299"/>
          </a:xfrm>
        </p:spPr>
        <p:txBody>
          <a:bodyPr/>
          <a:lstStyle>
            <a:lvl1pPr>
              <a:buClr>
                <a:srgbClr val="00AEEF"/>
              </a:buClr>
              <a:defRPr sz="1500">
                <a:solidFill>
                  <a:srgbClr val="4D4D4D"/>
                </a:solidFill>
                <a:latin typeface="Arial" panose="020B0604020202020204" pitchFamily="34" charset="0"/>
                <a:cs typeface="Arial" panose="020B0604020202020204" pitchFamily="34" charset="0"/>
              </a:defRPr>
            </a:lvl1pPr>
            <a:lvl2pPr>
              <a:buClr>
                <a:srgbClr val="00AEEF"/>
              </a:buClr>
              <a:defRPr sz="1350">
                <a:solidFill>
                  <a:srgbClr val="4D4D4D"/>
                </a:solidFill>
                <a:latin typeface="Arial" panose="020B0604020202020204" pitchFamily="34" charset="0"/>
                <a:cs typeface="Arial" panose="020B0604020202020204" pitchFamily="34" charset="0"/>
              </a:defRPr>
            </a:lvl2pPr>
            <a:lvl3pPr>
              <a:buClr>
                <a:srgbClr val="00AEEF"/>
              </a:buClr>
              <a:defRPr sz="1200">
                <a:solidFill>
                  <a:srgbClr val="4D4D4D"/>
                </a:solidFill>
                <a:latin typeface="Arial" panose="020B0604020202020204" pitchFamily="34" charset="0"/>
                <a:cs typeface="Arial" panose="020B0604020202020204" pitchFamily="34" charset="0"/>
              </a:defRPr>
            </a:lvl3pPr>
            <a:lvl4pPr>
              <a:buClr>
                <a:srgbClr val="00AEEF"/>
              </a:buClr>
              <a:defRPr sz="1050">
                <a:solidFill>
                  <a:srgbClr val="4D4D4D"/>
                </a:solidFill>
                <a:latin typeface="Arial" panose="020B0604020202020204" pitchFamily="34" charset="0"/>
                <a:cs typeface="Arial" panose="020B0604020202020204" pitchFamily="34" charset="0"/>
              </a:defRPr>
            </a:lvl4pPr>
            <a:lvl5pPr>
              <a:buClr>
                <a:srgbClr val="00AEEF"/>
              </a:buClr>
              <a:defRPr sz="1050">
                <a:solidFill>
                  <a:srgbClr val="4D4D4D"/>
                </a:solidFill>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Rectangle 15"/>
          <p:cNvSpPr/>
          <p:nvPr userDrawn="1"/>
        </p:nvSpPr>
        <p:spPr>
          <a:xfrm>
            <a:off x="0" y="0"/>
            <a:ext cx="9144000" cy="105273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itle 1"/>
          <p:cNvSpPr>
            <a:spLocks noGrp="1"/>
          </p:cNvSpPr>
          <p:nvPr>
            <p:ph type="title" hasCustomPrompt="1"/>
          </p:nvPr>
        </p:nvSpPr>
        <p:spPr>
          <a:xfrm>
            <a:off x="457200" y="332656"/>
            <a:ext cx="8229600" cy="648072"/>
          </a:xfrm>
        </p:spPr>
        <p:txBody>
          <a:bodyPr>
            <a:noAutofit/>
          </a:bodyPr>
          <a:lstStyle>
            <a:lvl1pPr algn="l">
              <a:defRPr sz="2700">
                <a:solidFill>
                  <a:srgbClr val="00AEEF"/>
                </a:solidFill>
                <a:latin typeface="Arial" panose="020B0604020202020204" pitchFamily="34" charset="0"/>
                <a:cs typeface="Arial" panose="020B0604020202020204" pitchFamily="34" charset="0"/>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1593792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A80D491-CAD9-400A-B0B1-D9F82950B5FE}" type="datetime1">
              <a:rPr lang="en-GB" smtClean="0"/>
              <a:t>23/06/2022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A9A949C-3A86-41E0-A5DF-F2395F19DEB9}" type="slidenum">
              <a:rPr lang="en-GB" smtClean="0"/>
              <a:pPr/>
              <a:t>‹#›</a:t>
            </a:fld>
            <a:endParaRPr lang="en-GB" dirty="0"/>
          </a:p>
        </p:txBody>
      </p:sp>
      <p:sp>
        <p:nvSpPr>
          <p:cNvPr id="6" name="Rectangle 5"/>
          <p:cNvSpPr/>
          <p:nvPr userDrawn="1"/>
        </p:nvSpPr>
        <p:spPr>
          <a:xfrm>
            <a:off x="0" y="0"/>
            <a:ext cx="9144000" cy="105273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Title 1"/>
          <p:cNvSpPr>
            <a:spLocks noGrp="1"/>
          </p:cNvSpPr>
          <p:nvPr>
            <p:ph type="title" hasCustomPrompt="1"/>
          </p:nvPr>
        </p:nvSpPr>
        <p:spPr>
          <a:xfrm>
            <a:off x="457200" y="332656"/>
            <a:ext cx="8229600" cy="648072"/>
          </a:xfrm>
        </p:spPr>
        <p:txBody>
          <a:bodyPr>
            <a:noAutofit/>
          </a:bodyPr>
          <a:lstStyle>
            <a:lvl1pPr algn="l">
              <a:defRPr sz="2700">
                <a:solidFill>
                  <a:srgbClr val="00AEEF"/>
                </a:solidFill>
                <a:latin typeface="Arial" panose="020B0604020202020204" pitchFamily="34" charset="0"/>
                <a:cs typeface="Arial" panose="020B0604020202020204" pitchFamily="34" charset="0"/>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1860640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FCB0A-FAFB-4BDF-94DF-8797DBE9373B}" type="datetime1">
              <a:rPr lang="en-GB" smtClean="0"/>
              <a:t>23/06/2022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A9A949C-3A86-41E0-A5DF-F2395F19DEB9}" type="slidenum">
              <a:rPr lang="en-GB" smtClean="0"/>
              <a:pPr/>
              <a:t>‹#›</a:t>
            </a:fld>
            <a:endParaRPr lang="en-GB" dirty="0"/>
          </a:p>
        </p:txBody>
      </p:sp>
    </p:spTree>
    <p:extLst>
      <p:ext uri="{BB962C8B-B14F-4D97-AF65-F5344CB8AC3E}">
        <p14:creationId xmlns:p14="http://schemas.microsoft.com/office/powerpoint/2010/main" val="1830887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0712CE9-7C68-4BBE-8D7F-6DDE15B039B6}" type="datetime1">
              <a:rPr lang="en-GB" smtClean="0"/>
              <a:t>23/06/2022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A9A949C-3A86-41E0-A5DF-F2395F19DEB9}" type="slidenum">
              <a:rPr lang="en-GB" smtClean="0"/>
              <a:pPr/>
              <a:t>‹#›</a:t>
            </a:fld>
            <a:endParaRPr lang="en-GB" dirty="0"/>
          </a:p>
        </p:txBody>
      </p:sp>
    </p:spTree>
    <p:extLst>
      <p:ext uri="{BB962C8B-B14F-4D97-AF65-F5344CB8AC3E}">
        <p14:creationId xmlns:p14="http://schemas.microsoft.com/office/powerpoint/2010/main" val="2607338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7134316-697C-42F6-B319-DCA1FF6E307B}" type="datetime1">
              <a:rPr lang="en-GB" smtClean="0"/>
              <a:t>23/06/2022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A9A949C-3A86-41E0-A5DF-F2395F19DEB9}" type="slidenum">
              <a:rPr lang="en-GB" smtClean="0"/>
              <a:pPr/>
              <a:t>‹#›</a:t>
            </a:fld>
            <a:endParaRPr lang="en-GB" dirty="0"/>
          </a:p>
        </p:txBody>
      </p:sp>
    </p:spTree>
    <p:extLst>
      <p:ext uri="{BB962C8B-B14F-4D97-AF65-F5344CB8AC3E}">
        <p14:creationId xmlns:p14="http://schemas.microsoft.com/office/powerpoint/2010/main" val="2356994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51E014-52A0-4880-9FE4-7AFA17784E17}" type="datetime1">
              <a:rPr lang="en-GB" smtClean="0"/>
              <a:t>23/06/2022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A9A949C-3A86-41E0-A5DF-F2395F19DEB9}" type="slidenum">
              <a:rPr lang="en-GB" smtClean="0"/>
              <a:pPr/>
              <a:t>‹#›</a:t>
            </a:fld>
            <a:endParaRPr lang="en-GB" dirty="0"/>
          </a:p>
        </p:txBody>
      </p:sp>
    </p:spTree>
    <p:extLst>
      <p:ext uri="{BB962C8B-B14F-4D97-AF65-F5344CB8AC3E}">
        <p14:creationId xmlns:p14="http://schemas.microsoft.com/office/powerpoint/2010/main" val="470147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F63501-B59E-47D8-A0AA-E2A41B7D77FD}" type="datetime1">
              <a:rPr lang="en-GB" smtClean="0"/>
              <a:t>23/06/2022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A9A949C-3A86-41E0-A5DF-F2395F19DEB9}" type="slidenum">
              <a:rPr lang="en-GB" smtClean="0"/>
              <a:pPr/>
              <a:t>‹#›</a:t>
            </a:fld>
            <a:endParaRPr lang="en-GB" dirty="0"/>
          </a:p>
        </p:txBody>
      </p:sp>
    </p:spTree>
    <p:extLst>
      <p:ext uri="{BB962C8B-B14F-4D97-AF65-F5344CB8AC3E}">
        <p14:creationId xmlns:p14="http://schemas.microsoft.com/office/powerpoint/2010/main" val="3805661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 gree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457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000"/>
            </a:lvl1p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457177" indent="0">
              <a:buNone/>
              <a:defRPr/>
            </a:lvl2pPr>
            <a:lvl3pPr marL="914355" indent="0">
              <a:buNone/>
              <a:defRPr/>
            </a:lvl3pPr>
            <a:lvl4pPr marL="1371532" indent="0">
              <a:buNone/>
              <a:defRPr/>
            </a:lvl4pPr>
            <a:lvl5pPr marL="182870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120268935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gree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411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green 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201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green">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94920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green white">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chemeClr val="tx2"/>
                </a:solidFill>
              </a:defRPr>
            </a:lvl1pPr>
          </a:lstStyle>
          <a:p>
            <a:r>
              <a:rPr lang="en-US"/>
              <a:t>Click to edit Master title style</a:t>
            </a:r>
            <a:endParaRPr lang="en-GB"/>
          </a:p>
        </p:txBody>
      </p:sp>
      <p:sp>
        <p:nvSpPr>
          <p:cNvPr id="3" name="Subtitle 2"/>
          <p:cNvSpPr>
            <a:spLocks noGrp="1"/>
          </p:cNvSpPr>
          <p:nvPr>
            <p:ph type="subTitle" idx="1"/>
          </p:nvPr>
        </p:nvSpPr>
        <p:spPr>
          <a:xfrm>
            <a:off x="468000" y="3201071"/>
            <a:ext cx="8208000" cy="1873672"/>
          </a:xfrm>
        </p:spPr>
        <p:txBody>
          <a:bodyPr>
            <a:normAutofit/>
          </a:bodyPr>
          <a:lstStyle>
            <a:lvl1pPr marL="0" marR="0" indent="0" algn="l" defTabSz="914400" rtl="0" eaLnBrk="1" fontAlgn="base" latinLnBrk="0" hangingPunct="1">
              <a:lnSpc>
                <a:spcPct val="95000"/>
              </a:lnSpc>
              <a:spcBef>
                <a:spcPct val="20000"/>
              </a:spcBef>
              <a:spcAft>
                <a:spcPct val="0"/>
              </a:spcAft>
              <a:buClrTx/>
              <a:buSzTx/>
              <a:buFont typeface="Arial" charset="0"/>
              <a:buNone/>
              <a:tabLst/>
              <a:defRPr sz="21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51502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 Column gree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marL="358775" indent="-358775">
              <a:buFont typeface="Arial" panose="020B0604020202020204" pitchFamily="34" charset="0"/>
              <a:buChar char="•"/>
              <a:defRPr>
                <a:solidFill>
                  <a:schemeClr val="bg1"/>
                </a:solidFill>
              </a:defRPr>
            </a:lvl1pPr>
            <a:lvl2pPr marL="647700" indent="-287338">
              <a:buFont typeface="Arial" panose="020B0604020202020204"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bg1"/>
                </a:solidFill>
              </a:defRPr>
            </a:lvl1pPr>
          </a:lstStyle>
          <a:p>
            <a:pPr>
              <a:defRPr/>
            </a:pPr>
            <a:fld id="{E8F3BDA7-BDC6-41F6-9669-CF469B298DB8}" type="datetime1">
              <a:rPr lang="en-GB" smtClean="0"/>
              <a:pPr>
                <a:defRPr/>
              </a:pPr>
              <a:t>23/06/2022</a:t>
            </a:fld>
            <a:endParaRPr lang="en-GB"/>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bg1"/>
                </a:solidFill>
              </a:defRPr>
            </a:lvl1pPr>
          </a:lstStyle>
          <a:p>
            <a:pPr>
              <a:defRPr/>
            </a:pPr>
            <a:fld id="{064674CA-76BF-4A0C-AB17-8B5FF3054F52}" type="slidenum">
              <a:rPr lang="en-GB" smtClean="0"/>
              <a:pPr>
                <a:defRPr/>
              </a:pPr>
              <a:t>‹#›</a:t>
            </a:fld>
            <a:endParaRPr lang="en-GB"/>
          </a:p>
        </p:txBody>
      </p:sp>
    </p:spTree>
    <p:extLst>
      <p:ext uri="{BB962C8B-B14F-4D97-AF65-F5344CB8AC3E}">
        <p14:creationId xmlns:p14="http://schemas.microsoft.com/office/powerpoint/2010/main" val="845628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lumn gree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a:p>
        </p:txBody>
      </p:sp>
      <p:sp>
        <p:nvSpPr>
          <p:cNvPr id="3" name="Content Placeholder 2"/>
          <p:cNvSpPr>
            <a:spLocks noGrp="1"/>
          </p:cNvSpPr>
          <p:nvPr>
            <p:ph idx="1"/>
          </p:nvPr>
        </p:nvSpPr>
        <p:spPr>
          <a:xfrm>
            <a:off x="468000" y="1700808"/>
            <a:ext cx="8207688" cy="4242793"/>
          </a:xfrm>
        </p:spPr>
        <p:txBody>
          <a:bodyPr/>
          <a:lstStyle>
            <a:lvl1pPr marL="358775" indent="-358775">
              <a:buFont typeface="Arial" panose="020B0604020202020204" pitchFamily="34" charset="0"/>
              <a:buChar char="•"/>
              <a:defRPr>
                <a:solidFill>
                  <a:schemeClr val="accent6"/>
                </a:solidFill>
              </a:defRPr>
            </a:lvl1pPr>
            <a:lvl2pPr marL="647700" indent="-287338">
              <a:buFont typeface="Arial" panose="020B0604020202020204"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37295B5A-DBFF-4868-9A24-AC57907D57F2}" type="datetime1">
              <a:rPr lang="en-GB" smtClean="0"/>
              <a:pPr>
                <a:defRPr/>
              </a:pPr>
              <a:t>23/06/2022</a:t>
            </a:fld>
            <a:endParaRPr lang="en-GB"/>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1"/>
                </a:solidFill>
              </a:defRPr>
            </a:lvl1pPr>
          </a:lstStyle>
          <a:p>
            <a:pPr>
              <a:defRPr/>
            </a:pPr>
            <a:fld id="{D47A91DE-D07E-4F55-B6A0-E6FB5C42246F}" type="slidenum">
              <a:rPr lang="en-GB" smtClean="0"/>
              <a:pPr>
                <a:defRPr/>
              </a:pPr>
              <a:t>‹#›</a:t>
            </a:fld>
            <a:endParaRPr lang="en-GB"/>
          </a:p>
        </p:txBody>
      </p:sp>
    </p:spTree>
    <p:extLst>
      <p:ext uri="{BB962C8B-B14F-4D97-AF65-F5344CB8AC3E}">
        <p14:creationId xmlns:p14="http://schemas.microsoft.com/office/powerpoint/2010/main" val="2623361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 gree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a:p>
        </p:txBody>
      </p:sp>
      <p:sp>
        <p:nvSpPr>
          <p:cNvPr id="3" name="Content Placeholder 2"/>
          <p:cNvSpPr>
            <a:spLocks noGrp="1"/>
          </p:cNvSpPr>
          <p:nvPr>
            <p:ph idx="1"/>
          </p:nvPr>
        </p:nvSpPr>
        <p:spPr>
          <a:xfrm>
            <a:off x="468000" y="1700808"/>
            <a:ext cx="3960000" cy="4242793"/>
          </a:xfrm>
        </p:spPr>
        <p:txBody>
          <a:bodyPr/>
          <a:lstStyle>
            <a:lvl1pPr marL="358775" indent="-358775">
              <a:buFont typeface="Arial" panose="020B0604020202020204" pitchFamily="34" charset="0"/>
              <a:buChar char="•"/>
              <a:defRPr>
                <a:solidFill>
                  <a:schemeClr val="accent6"/>
                </a:solidFill>
              </a:defRPr>
            </a:lvl1pPr>
            <a:lvl2pPr marL="647700" indent="-287338">
              <a:buFont typeface="Arial" panose="020B0604020202020204"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p:cNvSpPr>
            <a:spLocks noGrp="1"/>
          </p:cNvSpPr>
          <p:nvPr>
            <p:ph sz="quarter" idx="13"/>
          </p:nvPr>
        </p:nvSpPr>
        <p:spPr>
          <a:xfrm>
            <a:off x="4716463" y="1700213"/>
            <a:ext cx="3959225" cy="4243387"/>
          </a:xfrm>
        </p:spPr>
        <p:txBody>
          <a:bodyPr/>
          <a:lstStyle>
            <a:lvl1pPr marL="358775" indent="-358775">
              <a:buFont typeface="Arial" panose="020B0604020202020204" pitchFamily="34" charset="0"/>
              <a:buChar char="•"/>
              <a:defRPr>
                <a:solidFill>
                  <a:schemeClr val="accent6"/>
                </a:solidFill>
              </a:defRPr>
            </a:lvl1pPr>
            <a:lvl2pPr marL="647700" indent="-287338">
              <a:buFont typeface="Arial" panose="020B0604020202020204"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37295B5A-DBFF-4868-9A24-AC57907D57F2}" type="datetime1">
              <a:rPr lang="en-GB" smtClean="0"/>
              <a:pPr>
                <a:defRPr/>
              </a:pPr>
              <a:t>23/06/2022</a:t>
            </a:fld>
            <a:endParaRPr lang="en-GB"/>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1"/>
                </a:solidFill>
              </a:defRPr>
            </a:lvl1pPr>
          </a:lstStyle>
          <a:p>
            <a:pPr>
              <a:defRPr/>
            </a:pPr>
            <a:fld id="{D47A91DE-D07E-4F55-B6A0-E6FB5C42246F}" type="slidenum">
              <a:rPr lang="en-GB" smtClean="0"/>
              <a:pPr>
                <a:defRPr/>
              </a:pPr>
              <a:t>‹#›</a:t>
            </a:fld>
            <a:endParaRPr lang="en-GB"/>
          </a:p>
        </p:txBody>
      </p:sp>
    </p:spTree>
    <p:extLst>
      <p:ext uri="{BB962C8B-B14F-4D97-AF65-F5344CB8AC3E}">
        <p14:creationId xmlns:p14="http://schemas.microsoft.com/office/powerpoint/2010/main" val="1663260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 gree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468000" y="1700808"/>
            <a:ext cx="3960000" cy="4242793"/>
          </a:xfrm>
        </p:spPr>
        <p:txBody>
          <a:bodyPr/>
          <a:lstStyle>
            <a:lvl1pPr marL="358775" indent="-358775">
              <a:buFont typeface="Arial" panose="020B0604020202020204" pitchFamily="34" charset="0"/>
              <a:buChar char="•"/>
              <a:defRPr>
                <a:solidFill>
                  <a:schemeClr val="bg1"/>
                </a:solidFill>
              </a:defRPr>
            </a:lvl1pPr>
            <a:lvl2pPr marL="647700" indent="-287338">
              <a:buFont typeface="Arial" panose="020B0604020202020204"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p:cNvSpPr>
            <a:spLocks noGrp="1"/>
          </p:cNvSpPr>
          <p:nvPr>
            <p:ph sz="quarter" idx="13"/>
          </p:nvPr>
        </p:nvSpPr>
        <p:spPr>
          <a:xfrm>
            <a:off x="4716463" y="1700213"/>
            <a:ext cx="3959225" cy="4243387"/>
          </a:xfrm>
        </p:spPr>
        <p:txBody>
          <a:bodyPr/>
          <a:lstStyle>
            <a:lvl1pPr marL="358775" indent="-358775">
              <a:buFont typeface="Arial" panose="020B0604020202020204" pitchFamily="34" charset="0"/>
              <a:buChar char="•"/>
              <a:defRPr>
                <a:solidFill>
                  <a:schemeClr val="bg1"/>
                </a:solidFill>
              </a:defRPr>
            </a:lvl1pPr>
            <a:lvl2pPr marL="647700" indent="-287338">
              <a:buFont typeface="Arial" panose="020B0604020202020204"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2AB0B417-BAB8-43DF-A8D2-D63D9706B574}" type="datetime1">
              <a:rPr lang="en-GB" smtClean="0"/>
              <a:pPr>
                <a:defRPr/>
              </a:pPr>
              <a:t>23/06/2022</a:t>
            </a:fld>
            <a:endParaRPr lang="en-GB"/>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F80CFFAE-92C7-43A4-9873-89690CBB1D90}" type="slidenum">
              <a:rPr lang="en-GB" smtClean="0"/>
              <a:pPr>
                <a:defRPr/>
              </a:pPr>
              <a:t>‹#›</a:t>
            </a:fld>
            <a:endParaRPr lang="en-GB"/>
          </a:p>
        </p:txBody>
      </p:sp>
    </p:spTree>
    <p:extLst>
      <p:ext uri="{BB962C8B-B14F-4D97-AF65-F5344CB8AC3E}">
        <p14:creationId xmlns:p14="http://schemas.microsoft.com/office/powerpoint/2010/main" val="3168378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go grey">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819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go grey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581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2400"/>
          </a:xfrm>
        </p:spPr>
        <p:txBody>
          <a:bodyPr>
            <a:normAutofit/>
          </a:bodyPr>
          <a:lstStyle>
            <a:lvl1pPr algn="l">
              <a:defRPr sz="4000"/>
            </a:lvl1pPr>
          </a:lstStyle>
          <a:p>
            <a:r>
              <a:rPr lang="en-US"/>
              <a:t>Click to edit Master title style</a:t>
            </a:r>
            <a:endParaRPr lang="en-GB" dirty="0"/>
          </a:p>
        </p:txBody>
      </p:sp>
      <p:sp>
        <p:nvSpPr>
          <p:cNvPr id="3" name="Content Placeholder 2"/>
          <p:cNvSpPr>
            <a:spLocks noGrp="1"/>
          </p:cNvSpPr>
          <p:nvPr>
            <p:ph sz="half" idx="1"/>
          </p:nvPr>
        </p:nvSpPr>
        <p:spPr>
          <a:xfrm>
            <a:off x="457200" y="1598401"/>
            <a:ext cx="4038600" cy="4258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598401"/>
            <a:ext cx="4038600" cy="4258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lvl1pPr>
              <a:defRPr>
                <a:solidFill>
                  <a:schemeClr val="bg1">
                    <a:lumMod val="10000"/>
                    <a:lumOff val="90000"/>
                  </a:schemeClr>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104071011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go grey tint">
    <p:spTree>
      <p:nvGrpSpPr>
        <p:cNvPr id="1" name=""/>
        <p:cNvGrpSpPr/>
        <p:nvPr/>
      </p:nvGrpSpPr>
      <p:grpSpPr>
        <a:xfrm>
          <a:off x="0" y="0"/>
          <a:ext cx="0" cy="0"/>
          <a:chOff x="0" y="0"/>
          <a:chExt cx="0" cy="0"/>
        </a:xfrm>
      </p:grpSpPr>
      <p:pic>
        <p:nvPicPr>
          <p:cNvPr id="3" name="Picture 2" descr="Grey Roundel Big TINT.jpg"/>
          <p:cNvPicPr>
            <a:picLocks/>
          </p:cNvPicPr>
          <p:nvPr userDrawn="1"/>
        </p:nvPicPr>
        <p:blipFill>
          <a:blip r:embed="rId2" cstate="print"/>
          <a:stretch>
            <a:fillRect/>
          </a:stretch>
        </p:blipFill>
        <p:spPr>
          <a:xfrm>
            <a:off x="0" y="0"/>
            <a:ext cx="9195450" cy="6858000"/>
          </a:xfrm>
          <a:prstGeom prst="rect">
            <a:avLst/>
          </a:prstGeom>
        </p:spPr>
      </p:pic>
    </p:spTree>
    <p:extLst>
      <p:ext uri="{BB962C8B-B14F-4D97-AF65-F5344CB8AC3E}">
        <p14:creationId xmlns:p14="http://schemas.microsoft.com/office/powerpoint/2010/main" val="2654916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grey">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rgbClr val="FFFFFF"/>
                </a:solidFill>
              </a:defRPr>
            </a:lvl1pPr>
          </a:lstStyle>
          <a:p>
            <a:r>
              <a:rPr lang="en-US"/>
              <a:t>Click to edit Master title style</a:t>
            </a:r>
            <a:endParaRPr lang="en-GB"/>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9542398"/>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grey white">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chemeClr val="accent6"/>
                </a:solidFill>
              </a:defRPr>
            </a:lvl1pPr>
          </a:lstStyle>
          <a:p>
            <a:r>
              <a:rPr lang="en-US"/>
              <a:t>Click to edit Master title style</a:t>
            </a:r>
            <a:endParaRPr lang="en-GB"/>
          </a:p>
        </p:txBody>
      </p:sp>
      <p:sp>
        <p:nvSpPr>
          <p:cNvPr id="3" name="Subtitle 2"/>
          <p:cNvSpPr>
            <a:spLocks noGrp="1"/>
          </p:cNvSpPr>
          <p:nvPr>
            <p:ph type="subTitle" idx="1"/>
          </p:nvPr>
        </p:nvSpPr>
        <p:spPr>
          <a:xfrm>
            <a:off x="468000" y="3201071"/>
            <a:ext cx="8208000" cy="1873672"/>
          </a:xfrm>
        </p:spPr>
        <p:txBody>
          <a:bodyPr>
            <a:normAutofit/>
          </a:bodyPr>
          <a:lstStyle>
            <a:lvl1pPr marL="0" marR="0" indent="0" algn="l" defTabSz="914400" rtl="0" eaLnBrk="1" fontAlgn="base" latinLnBrk="0" hangingPunct="1">
              <a:lnSpc>
                <a:spcPct val="95000"/>
              </a:lnSpc>
              <a:spcBef>
                <a:spcPct val="20000"/>
              </a:spcBef>
              <a:spcAft>
                <a:spcPct val="0"/>
              </a:spcAft>
              <a:buClrTx/>
              <a:buSzTx/>
              <a:buFont typeface="Arial" charset="0"/>
              <a:buNone/>
              <a:tabLst/>
              <a:defRPr sz="21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58366742"/>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 Column gre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rgbClr val="FFFFFF"/>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marL="358775" indent="-358775">
              <a:buFont typeface="Arial" panose="020B0604020202020204" pitchFamily="34" charset="0"/>
              <a:buChar char="•"/>
              <a:defRPr>
                <a:solidFill>
                  <a:srgbClr val="FFFFFF"/>
                </a:solidFill>
              </a:defRPr>
            </a:lvl1pPr>
            <a:lvl2pPr marL="647700" indent="-287338">
              <a:buFont typeface="Arial" panose="020B0604020202020204" pitchFamily="34" charset="0"/>
              <a:buChar cha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E8F3BDA7-BDC6-41F6-9669-CF469B298DB8}" type="datetime1">
              <a:rPr lang="en-GB"/>
              <a:pPr>
                <a:defRPr/>
              </a:pPr>
              <a:t>23/06/2022</a:t>
            </a:fld>
            <a:endParaRPr lang="en-GB"/>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tx1"/>
                </a:solidFill>
              </a:defRPr>
            </a:lvl1pPr>
          </a:lstStyle>
          <a:p>
            <a:pPr>
              <a:defRPr/>
            </a:pPr>
            <a:fld id="{064674CA-76BF-4A0C-AB17-8B5FF3054F52}" type="slidenum">
              <a:rPr lang="en-GB"/>
              <a:pPr>
                <a:defRPr/>
              </a:pPr>
              <a:t>‹#›</a:t>
            </a:fld>
            <a:endParaRPr lang="en-GB"/>
          </a:p>
        </p:txBody>
      </p:sp>
    </p:spTree>
    <p:extLst>
      <p:ext uri="{BB962C8B-B14F-4D97-AF65-F5344CB8AC3E}">
        <p14:creationId xmlns:p14="http://schemas.microsoft.com/office/powerpoint/2010/main" val="2967365453"/>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column gre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accent6"/>
                </a:solidFill>
              </a:defRPr>
            </a:lvl1pPr>
          </a:lstStyle>
          <a:p>
            <a:r>
              <a:rPr lang="en-US"/>
              <a:t>Click to edit Master title style</a:t>
            </a:r>
            <a:endParaRPr lang="en-GB"/>
          </a:p>
        </p:txBody>
      </p:sp>
      <p:sp>
        <p:nvSpPr>
          <p:cNvPr id="3" name="Content Placeholder 2"/>
          <p:cNvSpPr>
            <a:spLocks noGrp="1"/>
          </p:cNvSpPr>
          <p:nvPr>
            <p:ph idx="1"/>
          </p:nvPr>
        </p:nvSpPr>
        <p:spPr>
          <a:xfrm>
            <a:off x="468000" y="1700808"/>
            <a:ext cx="8207688" cy="4242793"/>
          </a:xfrm>
        </p:spPr>
        <p:txBody>
          <a:bodyPr/>
          <a:lstStyle>
            <a:lvl1pPr marL="358775" indent="-358775">
              <a:buFont typeface="Arial" panose="020B0604020202020204" pitchFamily="34" charset="0"/>
              <a:buChar char="•"/>
              <a:defRPr>
                <a:solidFill>
                  <a:schemeClr val="accent6"/>
                </a:solidFill>
              </a:defRPr>
            </a:lvl1pPr>
            <a:lvl2pPr marL="647700" indent="-287338">
              <a:buFont typeface="Arial" panose="020B0604020202020204"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37295B5A-DBFF-4868-9A24-AC57907D57F2}" type="datetime1">
              <a:rPr lang="en-GB" smtClean="0"/>
              <a:pPr>
                <a:defRPr/>
              </a:pPr>
              <a:t>23/06/2022</a:t>
            </a:fld>
            <a:endParaRPr lang="en-GB"/>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1"/>
                </a:solidFill>
              </a:defRPr>
            </a:lvl1pPr>
          </a:lstStyle>
          <a:p>
            <a:pPr>
              <a:defRPr/>
            </a:pPr>
            <a:fld id="{D47A91DE-D07E-4F55-B6A0-E6FB5C42246F}" type="slidenum">
              <a:rPr lang="en-GB" smtClean="0"/>
              <a:pPr>
                <a:defRPr/>
              </a:pPr>
              <a:t>‹#›</a:t>
            </a:fld>
            <a:endParaRPr lang="en-GB"/>
          </a:p>
        </p:txBody>
      </p:sp>
    </p:spTree>
    <p:extLst>
      <p:ext uri="{BB962C8B-B14F-4D97-AF65-F5344CB8AC3E}">
        <p14:creationId xmlns:p14="http://schemas.microsoft.com/office/powerpoint/2010/main" val="2697882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gre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accent6"/>
                </a:solidFill>
              </a:defRPr>
            </a:lvl1pPr>
          </a:lstStyle>
          <a:p>
            <a:r>
              <a:rPr lang="en-US"/>
              <a:t>Click to edit Master title style</a:t>
            </a:r>
            <a:endParaRPr lang="en-GB"/>
          </a:p>
        </p:txBody>
      </p:sp>
      <p:sp>
        <p:nvSpPr>
          <p:cNvPr id="3" name="Content Placeholder 2"/>
          <p:cNvSpPr>
            <a:spLocks noGrp="1"/>
          </p:cNvSpPr>
          <p:nvPr>
            <p:ph idx="1"/>
          </p:nvPr>
        </p:nvSpPr>
        <p:spPr>
          <a:xfrm>
            <a:off x="468000" y="1700808"/>
            <a:ext cx="3960000" cy="4242793"/>
          </a:xfrm>
        </p:spPr>
        <p:txBody>
          <a:bodyPr/>
          <a:lstStyle>
            <a:lvl1pPr marL="358775" indent="-358775">
              <a:buFont typeface="Arial" panose="020B0604020202020204" pitchFamily="34" charset="0"/>
              <a:buChar char="•"/>
              <a:defRPr>
                <a:solidFill>
                  <a:schemeClr val="accent6"/>
                </a:solidFill>
              </a:defRPr>
            </a:lvl1pPr>
            <a:lvl2pPr marL="647700" indent="-287338">
              <a:buFont typeface="Arial" panose="020B0604020202020204"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p:cNvSpPr>
            <a:spLocks noGrp="1"/>
          </p:cNvSpPr>
          <p:nvPr>
            <p:ph sz="quarter" idx="13"/>
          </p:nvPr>
        </p:nvSpPr>
        <p:spPr>
          <a:xfrm>
            <a:off x="4716463" y="1700213"/>
            <a:ext cx="3959225" cy="4243387"/>
          </a:xfrm>
        </p:spPr>
        <p:txBody>
          <a:bodyPr/>
          <a:lstStyle>
            <a:lvl1pPr marL="358775" indent="-358775">
              <a:buFont typeface="Arial" panose="020B0604020202020204" pitchFamily="34" charset="0"/>
              <a:buChar char="•"/>
              <a:defRPr>
                <a:solidFill>
                  <a:schemeClr val="accent6"/>
                </a:solidFill>
              </a:defRPr>
            </a:lvl1pPr>
            <a:lvl2pPr marL="647700" indent="-287338">
              <a:buFont typeface="Arial" panose="020B0604020202020204"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37295B5A-DBFF-4868-9A24-AC57907D57F2}" type="datetime1">
              <a:rPr lang="en-GB" smtClean="0"/>
              <a:pPr>
                <a:defRPr/>
              </a:pPr>
              <a:t>23/06/2022</a:t>
            </a:fld>
            <a:endParaRPr lang="en-GB"/>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1"/>
                </a:solidFill>
              </a:defRPr>
            </a:lvl1pPr>
          </a:lstStyle>
          <a:p>
            <a:pPr>
              <a:defRPr/>
            </a:pPr>
            <a:fld id="{D47A91DE-D07E-4F55-B6A0-E6FB5C42246F}" type="slidenum">
              <a:rPr lang="en-GB" smtClean="0"/>
              <a:pPr>
                <a:defRPr/>
              </a:pPr>
              <a:t>‹#›</a:t>
            </a:fld>
            <a:endParaRPr lang="en-GB"/>
          </a:p>
        </p:txBody>
      </p:sp>
    </p:spTree>
    <p:extLst>
      <p:ext uri="{BB962C8B-B14F-4D97-AF65-F5344CB8AC3E}">
        <p14:creationId xmlns:p14="http://schemas.microsoft.com/office/powerpoint/2010/main" val="2654824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 gre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a:p>
        </p:txBody>
      </p:sp>
      <p:sp>
        <p:nvSpPr>
          <p:cNvPr id="3" name="Content Placeholder 2"/>
          <p:cNvSpPr>
            <a:spLocks noGrp="1"/>
          </p:cNvSpPr>
          <p:nvPr>
            <p:ph idx="1"/>
          </p:nvPr>
        </p:nvSpPr>
        <p:spPr>
          <a:xfrm>
            <a:off x="468000" y="1700808"/>
            <a:ext cx="3960000" cy="4242793"/>
          </a:xfrm>
        </p:spPr>
        <p:txBody>
          <a:bodyPr/>
          <a:lstStyle>
            <a:lvl1pPr marL="358775" indent="-358775">
              <a:buFont typeface="Arial" panose="020B0604020202020204" pitchFamily="34" charset="0"/>
              <a:buChar char="•"/>
              <a:defRPr>
                <a:solidFill>
                  <a:srgbClr val="FFFFFF"/>
                </a:solidFill>
              </a:defRPr>
            </a:lvl1pPr>
            <a:lvl2pPr marL="647700" indent="-287338">
              <a:buFont typeface="Arial" panose="020B0604020202020204" pitchFamily="34" charset="0"/>
              <a:buChar cha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p:cNvSpPr>
            <a:spLocks noGrp="1"/>
          </p:cNvSpPr>
          <p:nvPr>
            <p:ph sz="quarter" idx="13"/>
          </p:nvPr>
        </p:nvSpPr>
        <p:spPr>
          <a:xfrm>
            <a:off x="4716463" y="1700213"/>
            <a:ext cx="3959225" cy="4243387"/>
          </a:xfrm>
        </p:spPr>
        <p:txBody>
          <a:bodyPr/>
          <a:lstStyle>
            <a:lvl1pPr marL="358775" indent="-358775">
              <a:buFont typeface="Arial" panose="020B0604020202020204" pitchFamily="34" charset="0"/>
              <a:buChar char="•"/>
              <a:defRPr>
                <a:solidFill>
                  <a:srgbClr val="FFFFFF"/>
                </a:solidFill>
              </a:defRPr>
            </a:lvl1pPr>
            <a:lvl2pPr marL="647700" indent="-287338">
              <a:buFont typeface="Arial" panose="020B0604020202020204" pitchFamily="34" charset="0"/>
              <a:buChar cha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2AB0B417-BAB8-43DF-A8D2-D63D9706B574}" type="datetime1">
              <a:rPr lang="en-GB"/>
              <a:pPr>
                <a:defRPr/>
              </a:pPr>
              <a:t>23/06/2022</a:t>
            </a:fld>
            <a:endParaRPr lang="en-GB"/>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1"/>
                </a:solidFill>
              </a:defRPr>
            </a:lvl1pPr>
          </a:lstStyle>
          <a:p>
            <a:pPr>
              <a:defRPr/>
            </a:pPr>
            <a:fld id="{F80CFFAE-92C7-43A4-9873-89690CBB1D90}" type="slidenum">
              <a:rPr lang="en-GB"/>
              <a:pPr>
                <a:defRPr/>
              </a:pPr>
              <a:t>‹#›</a:t>
            </a:fld>
            <a:endParaRPr lang="en-GB"/>
          </a:p>
        </p:txBody>
      </p:sp>
    </p:spTree>
    <p:extLst>
      <p:ext uri="{BB962C8B-B14F-4D97-AF65-F5344CB8AC3E}">
        <p14:creationId xmlns:p14="http://schemas.microsoft.com/office/powerpoint/2010/main" val="1408073543"/>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217C-51B7-4D44-9EBA-A2105A6579F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C8FD9E8B-EAF7-4BAC-BF23-6E2512AC841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7EFA43-A0EB-4D67-8663-7A7F8158AF15}"/>
              </a:ext>
            </a:extLst>
          </p:cNvPr>
          <p:cNvSpPr>
            <a:spLocks noGrp="1"/>
          </p:cNvSpPr>
          <p:nvPr>
            <p:ph type="dt" sz="half" idx="10"/>
          </p:nvPr>
        </p:nvSpPr>
        <p:spPr/>
        <p:txBody>
          <a:bodyPr/>
          <a:lstStyle/>
          <a:p>
            <a:fld id="{F829EB55-CB28-45BC-9423-C71184C09487}" type="datetimeFigureOut">
              <a:rPr lang="en-GB" smtClean="0"/>
              <a:t>23/06/2022</a:t>
            </a:fld>
            <a:endParaRPr lang="en-GB"/>
          </a:p>
        </p:txBody>
      </p:sp>
      <p:sp>
        <p:nvSpPr>
          <p:cNvPr id="5" name="Footer Placeholder 4">
            <a:extLst>
              <a:ext uri="{FF2B5EF4-FFF2-40B4-BE49-F238E27FC236}">
                <a16:creationId xmlns:a16="http://schemas.microsoft.com/office/drawing/2014/main" id="{481A1CCD-83C0-4F4D-89DE-468ACBF381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D6E28F-914D-4ACF-8F04-AD4AA5295D05}"/>
              </a:ext>
            </a:extLst>
          </p:cNvPr>
          <p:cNvSpPr>
            <a:spLocks noGrp="1"/>
          </p:cNvSpPr>
          <p:nvPr>
            <p:ph type="sldNum" sz="quarter" idx="12"/>
          </p:nvPr>
        </p:nvSpPr>
        <p:spPr/>
        <p:txBody>
          <a:bodyPr/>
          <a:lstStyle/>
          <a:p>
            <a:fld id="{4075F4A6-A5B0-40A1-A5CE-55322639E673}" type="slidenum">
              <a:rPr lang="en-GB" smtClean="0"/>
              <a:t>‹#›</a:t>
            </a:fld>
            <a:endParaRPr lang="en-GB"/>
          </a:p>
        </p:txBody>
      </p:sp>
    </p:spTree>
    <p:extLst>
      <p:ext uri="{BB962C8B-B14F-4D97-AF65-F5344CB8AC3E}">
        <p14:creationId xmlns:p14="http://schemas.microsoft.com/office/powerpoint/2010/main" val="22414122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A01-2A12-4A52-92BE-07E8190F4E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78D6EF-B0AF-4DD7-A031-A4AE5E2B2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345446-1A94-40F2-AD7A-E06B78CBAD55}"/>
              </a:ext>
            </a:extLst>
          </p:cNvPr>
          <p:cNvSpPr>
            <a:spLocks noGrp="1"/>
          </p:cNvSpPr>
          <p:nvPr>
            <p:ph type="dt" sz="half" idx="10"/>
          </p:nvPr>
        </p:nvSpPr>
        <p:spPr/>
        <p:txBody>
          <a:bodyPr/>
          <a:lstStyle/>
          <a:p>
            <a:fld id="{F829EB55-CB28-45BC-9423-C71184C09487}" type="datetimeFigureOut">
              <a:rPr lang="en-GB" smtClean="0"/>
              <a:t>23/06/2022</a:t>
            </a:fld>
            <a:endParaRPr lang="en-GB"/>
          </a:p>
        </p:txBody>
      </p:sp>
      <p:sp>
        <p:nvSpPr>
          <p:cNvPr id="5" name="Footer Placeholder 4">
            <a:extLst>
              <a:ext uri="{FF2B5EF4-FFF2-40B4-BE49-F238E27FC236}">
                <a16:creationId xmlns:a16="http://schemas.microsoft.com/office/drawing/2014/main" id="{04AFDA43-F302-4AB5-9F5C-51F7C536FE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5B8FC1-A68C-47CF-9A94-5E57C556F725}"/>
              </a:ext>
            </a:extLst>
          </p:cNvPr>
          <p:cNvSpPr>
            <a:spLocks noGrp="1"/>
          </p:cNvSpPr>
          <p:nvPr>
            <p:ph type="sldNum" sz="quarter" idx="12"/>
          </p:nvPr>
        </p:nvSpPr>
        <p:spPr/>
        <p:txBody>
          <a:bodyPr/>
          <a:lstStyle/>
          <a:p>
            <a:fld id="{4075F4A6-A5B0-40A1-A5CE-55322639E673}" type="slidenum">
              <a:rPr lang="en-GB" smtClean="0"/>
              <a:t>‹#›</a:t>
            </a:fld>
            <a:endParaRPr lang="en-GB"/>
          </a:p>
        </p:txBody>
      </p:sp>
    </p:spTree>
    <p:extLst>
      <p:ext uri="{BB962C8B-B14F-4D97-AF65-F5344CB8AC3E}">
        <p14:creationId xmlns:p14="http://schemas.microsoft.com/office/powerpoint/2010/main" val="327117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normAutofit/>
          </a:bodyPr>
          <a:lstStyle>
            <a:lvl1pPr algn="l">
              <a:defRPr sz="4000"/>
            </a:lvl1pPr>
          </a:lstStyle>
          <a:p>
            <a:r>
              <a:rPr lang="en-US"/>
              <a:t>Click to edit Master title style</a:t>
            </a:r>
            <a:endParaRPr lang="en-GB"/>
          </a:p>
        </p:txBody>
      </p:sp>
      <p:sp>
        <p:nvSpPr>
          <p:cNvPr id="3" name="Text Placeholder 2"/>
          <p:cNvSpPr>
            <a:spLocks noGrp="1"/>
          </p:cNvSpPr>
          <p:nvPr>
            <p:ph type="body" idx="1"/>
          </p:nvPr>
        </p:nvSpPr>
        <p:spPr>
          <a:xfrm>
            <a:off x="457200" y="1829132"/>
            <a:ext cx="4040188" cy="639763"/>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68895"/>
            <a:ext cx="4040188" cy="36572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30" y="1829132"/>
            <a:ext cx="4041775" cy="639763"/>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468895"/>
            <a:ext cx="4041775" cy="36572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5949470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5" name="Slide Number Placeholder 4"/>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390201761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222575148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4" name="Slide Number Placeholder 3"/>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316555544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9552" y="1628800"/>
            <a:ext cx="8062664" cy="1470025"/>
          </a:xfrm>
        </p:spPr>
        <p:txBody>
          <a:bodyPr anchor="b">
            <a:normAutofit/>
          </a:bodyPr>
          <a:lstStyle>
            <a:lvl1pPr algn="ctr">
              <a:defRPr sz="4000"/>
            </a:lvl1pPr>
          </a:lstStyle>
          <a:p>
            <a:r>
              <a:rPr lang="en-US" dirty="0"/>
              <a:t>Click to edit master title style</a:t>
            </a:r>
            <a:endParaRPr lang="en-GB" dirty="0"/>
          </a:p>
        </p:txBody>
      </p:sp>
      <p:sp>
        <p:nvSpPr>
          <p:cNvPr id="3" name="Subtitle 2"/>
          <p:cNvSpPr>
            <a:spLocks noGrp="1"/>
          </p:cNvSpPr>
          <p:nvPr>
            <p:ph type="subTitle" idx="1"/>
          </p:nvPr>
        </p:nvSpPr>
        <p:spPr>
          <a:xfrm>
            <a:off x="539552" y="3384571"/>
            <a:ext cx="8064896" cy="1752600"/>
          </a:xfrm>
        </p:spPr>
        <p:txBody>
          <a:bodyPr/>
          <a:lstStyle>
            <a:lvl1pPr marL="0" indent="0" algn="ctr">
              <a:buNone/>
              <a:defRPr>
                <a:solidFill>
                  <a:schemeClr val="bg1"/>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343043840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jp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38" tIns="45719" rIns="91438" bIns="45719"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3548608" y="6525344"/>
            <a:ext cx="4551784" cy="288032"/>
          </a:xfrm>
          <a:prstGeom prst="rect">
            <a:avLst/>
          </a:prstGeom>
        </p:spPr>
        <p:txBody>
          <a:bodyPr vert="horz" lIns="91438" tIns="45719" rIns="91438" bIns="45719" rtlCol="0" anchor="ctr"/>
          <a:lstStyle>
            <a:lvl1pPr algn="ctr">
              <a:defRPr sz="1200">
                <a:solidFill>
                  <a:schemeClr val="bg1"/>
                </a:solidFill>
              </a:defRPr>
            </a:lvl1pPr>
          </a:lstStyle>
          <a:p>
            <a:endParaRPr lang="en-GB" dirty="0"/>
          </a:p>
        </p:txBody>
      </p:sp>
      <p:sp>
        <p:nvSpPr>
          <p:cNvPr id="6" name="Slide Number Placeholder 5"/>
          <p:cNvSpPr>
            <a:spLocks noGrp="1"/>
          </p:cNvSpPr>
          <p:nvPr>
            <p:ph type="sldNum" sz="quarter" idx="4"/>
          </p:nvPr>
        </p:nvSpPr>
        <p:spPr>
          <a:xfrm>
            <a:off x="8100392" y="6520259"/>
            <a:ext cx="586408" cy="293117"/>
          </a:xfrm>
          <a:prstGeom prst="rect">
            <a:avLst/>
          </a:prstGeom>
        </p:spPr>
        <p:txBody>
          <a:bodyPr vert="horz" lIns="91438" tIns="45719" rIns="91438" bIns="45719" rtlCol="0" anchor="ctr"/>
          <a:lstStyle>
            <a:lvl1pPr algn="r">
              <a:defRPr sz="1200" b="1">
                <a:solidFill>
                  <a:schemeClr val="tx1"/>
                </a:solidFill>
              </a:defRPr>
            </a:lvl1pPr>
          </a:lstStyle>
          <a:p>
            <a:fld id="{72A023EA-73EA-4FCF-8FE0-FAB16F22D2EF}" type="slidenum">
              <a:rPr lang="en-GB" smtClean="0"/>
              <a:pPr/>
              <a:t>‹#›</a:t>
            </a:fld>
            <a:endParaRPr lang="en-GB" dirty="0"/>
          </a:p>
        </p:txBody>
      </p:sp>
    </p:spTree>
    <p:extLst>
      <p:ext uri="{BB962C8B-B14F-4D97-AF65-F5344CB8AC3E}">
        <p14:creationId xmlns:p14="http://schemas.microsoft.com/office/powerpoint/2010/main" val="23317271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82" r:id="rId3"/>
    <p:sldLayoutId id="2147483676" r:id="rId4"/>
    <p:sldLayoutId id="2147483677" r:id="rId5"/>
    <p:sldLayoutId id="2147483678" r:id="rId6"/>
    <p:sldLayoutId id="2147483681" r:id="rId7"/>
    <p:sldLayoutId id="2147483679" r:id="rId8"/>
  </p:sldLayoutIdLst>
  <p:transition>
    <p:fade/>
  </p:transition>
  <p:txStyles>
    <p:titleStyle>
      <a:lvl1pPr algn="l" defTabSz="914355" rtl="0" eaLnBrk="1" latinLnBrk="0" hangingPunct="1">
        <a:spcBef>
          <a:spcPct val="0"/>
        </a:spcBef>
        <a:buNone/>
        <a:defRPr sz="4000" b="1" kern="1200">
          <a:solidFill>
            <a:schemeClr val="bg2"/>
          </a:solidFill>
          <a:latin typeface="+mn-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38" tIns="45719" rIns="91438" bIns="45719"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3548608" y="6525344"/>
            <a:ext cx="4551784" cy="288032"/>
          </a:xfrm>
          <a:prstGeom prst="rect">
            <a:avLst/>
          </a:prstGeom>
        </p:spPr>
        <p:txBody>
          <a:bodyPr vert="horz" lIns="91438" tIns="45719" rIns="91438" bIns="45719" rtlCol="0" anchor="ctr"/>
          <a:lstStyle>
            <a:lvl1pPr algn="ctr">
              <a:defRPr sz="1200">
                <a:solidFill>
                  <a:schemeClr val="bg1"/>
                </a:solidFill>
              </a:defRPr>
            </a:lvl1pPr>
          </a:lstStyle>
          <a:p>
            <a:endParaRPr lang="en-GB" dirty="0"/>
          </a:p>
        </p:txBody>
      </p:sp>
      <p:sp>
        <p:nvSpPr>
          <p:cNvPr id="6" name="Slide Number Placeholder 5"/>
          <p:cNvSpPr>
            <a:spLocks noGrp="1"/>
          </p:cNvSpPr>
          <p:nvPr>
            <p:ph type="sldNum" sz="quarter" idx="4"/>
          </p:nvPr>
        </p:nvSpPr>
        <p:spPr>
          <a:xfrm>
            <a:off x="8100392" y="6520259"/>
            <a:ext cx="586408" cy="293117"/>
          </a:xfrm>
          <a:prstGeom prst="rect">
            <a:avLst/>
          </a:prstGeom>
        </p:spPr>
        <p:txBody>
          <a:bodyPr vert="horz" lIns="91438" tIns="45719" rIns="91438" bIns="45719" rtlCol="0" anchor="ctr"/>
          <a:lstStyle>
            <a:lvl1pPr algn="r">
              <a:defRPr sz="1200" b="1">
                <a:solidFill>
                  <a:schemeClr val="tx1"/>
                </a:solidFill>
              </a:defRPr>
            </a:lvl1pPr>
          </a:lstStyle>
          <a:p>
            <a:fld id="{72A023EA-73EA-4FCF-8FE0-FAB16F22D2EF}" type="slidenum">
              <a:rPr lang="en-GB" smtClean="0"/>
              <a:pPr/>
              <a:t>‹#›</a:t>
            </a:fld>
            <a:endParaRPr lang="en-GB" dirty="0"/>
          </a:p>
        </p:txBody>
      </p:sp>
    </p:spTree>
    <p:extLst>
      <p:ext uri="{BB962C8B-B14F-4D97-AF65-F5344CB8AC3E}">
        <p14:creationId xmlns:p14="http://schemas.microsoft.com/office/powerpoint/2010/main" val="2144010917"/>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3" r:id="rId9"/>
  </p:sldLayoutIdLst>
  <p:transition>
    <p:fade/>
  </p:transition>
  <p:txStyles>
    <p:titleStyle>
      <a:lvl1pPr algn="l" defTabSz="914355" rtl="0" eaLnBrk="1" latinLnBrk="0" hangingPunct="1">
        <a:spcBef>
          <a:spcPct val="0"/>
        </a:spcBef>
        <a:buNone/>
        <a:defRPr sz="4000" b="1" kern="1200">
          <a:solidFill>
            <a:schemeClr val="bg2"/>
          </a:solidFill>
          <a:latin typeface="+mn-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66EDF3D-BC36-432F-A394-A709888C40D3}" type="datetime1">
              <a:rPr lang="en-GB" smtClean="0"/>
              <a:t>23/06/2022</a:t>
            </a:fld>
            <a:endParaRPr lang="en-GB"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A9A949C-3A86-41E0-A5DF-F2395F19DEB9}" type="slidenum">
              <a:rPr lang="en-GB" smtClean="0"/>
              <a:pPr/>
              <a:t>‹#›</a:t>
            </a:fld>
            <a:endParaRPr lang="en-GB" dirty="0"/>
          </a:p>
        </p:txBody>
      </p:sp>
    </p:spTree>
    <p:extLst>
      <p:ext uri="{BB962C8B-B14F-4D97-AF65-F5344CB8AC3E}">
        <p14:creationId xmlns:p14="http://schemas.microsoft.com/office/powerpoint/2010/main" val="283264828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srcRect/>
          <a:stretch>
            <a:fillRect l="-3000" r="-3000"/>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68313" y="6196013"/>
            <a:ext cx="8207375" cy="387350"/>
          </a:xfrm>
          <a:prstGeom prst="rect">
            <a:avLst/>
          </a:prstGeom>
        </p:spPr>
        <p:txBody>
          <a:bodyPr vert="horz" lIns="0" tIns="0" rIns="0" bIns="0" rtlCol="0" anchor="b" anchorCtr="0"/>
          <a:lstStyle>
            <a:lvl1pPr algn="ctr" fontAlgn="auto">
              <a:lnSpc>
                <a:spcPct val="95000"/>
              </a:lnSpc>
              <a:spcBef>
                <a:spcPts val="0"/>
              </a:spcBef>
              <a:spcAft>
                <a:spcPts val="0"/>
              </a:spcAft>
              <a:defRPr sz="800">
                <a:solidFill>
                  <a:schemeClr val="tx1"/>
                </a:solidFill>
                <a:latin typeface="+mn-lt"/>
                <a:cs typeface="+mn-cs"/>
              </a:defRPr>
            </a:lvl1pPr>
          </a:lstStyle>
          <a:p>
            <a:pPr>
              <a:defRPr/>
            </a:pPr>
            <a:r>
              <a:rPr lang="en-GB"/>
              <a:t>UNCLASSIFIED</a:t>
            </a:r>
          </a:p>
        </p:txBody>
      </p:sp>
      <p:sp>
        <p:nvSpPr>
          <p:cNvPr id="1027" name="Title Placeholder 1"/>
          <p:cNvSpPr>
            <a:spLocks noGrp="1"/>
          </p:cNvSpPr>
          <p:nvPr>
            <p:ph type="title"/>
          </p:nvPr>
        </p:nvSpPr>
        <p:spPr bwMode="auto">
          <a:xfrm>
            <a:off x="468313" y="468313"/>
            <a:ext cx="8207375" cy="9493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468313" y="1700213"/>
            <a:ext cx="8207375" cy="42433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153150" y="6196013"/>
            <a:ext cx="2133600" cy="387350"/>
          </a:xfrm>
          <a:prstGeom prst="rect">
            <a:avLst/>
          </a:prstGeom>
        </p:spPr>
        <p:txBody>
          <a:bodyPr vert="horz" lIns="0" tIns="0" rIns="0" bIns="0" rtlCol="0" anchor="b" anchorCtr="0"/>
          <a:lstStyle>
            <a:lvl1pPr algn="r" fontAlgn="auto">
              <a:lnSpc>
                <a:spcPct val="95000"/>
              </a:lnSpc>
              <a:spcBef>
                <a:spcPts val="0"/>
              </a:spcBef>
              <a:spcAft>
                <a:spcPts val="0"/>
              </a:spcAft>
              <a:defRPr sz="800">
                <a:solidFill>
                  <a:schemeClr val="tx1"/>
                </a:solidFill>
                <a:latin typeface="+mn-lt"/>
                <a:cs typeface="+mn-cs"/>
              </a:defRPr>
            </a:lvl1pPr>
          </a:lstStyle>
          <a:p>
            <a:pPr>
              <a:defRPr/>
            </a:pPr>
            <a:fld id="{88509D79-AD7E-415C-91F8-C4030AD80593}" type="datetime1">
              <a:rPr lang="en-GB" smtClean="0"/>
              <a:pPr>
                <a:defRPr/>
              </a:pPr>
              <a:t>23/06/2022</a:t>
            </a:fld>
            <a:endParaRPr lang="en-GB"/>
          </a:p>
        </p:txBody>
      </p:sp>
      <p:sp>
        <p:nvSpPr>
          <p:cNvPr id="6" name="Slide Number Placeholder 5"/>
          <p:cNvSpPr>
            <a:spLocks noGrp="1"/>
          </p:cNvSpPr>
          <p:nvPr>
            <p:ph type="sldNum" sz="quarter" idx="4"/>
          </p:nvPr>
        </p:nvSpPr>
        <p:spPr>
          <a:xfrm>
            <a:off x="8286750" y="6196013"/>
            <a:ext cx="388938" cy="387350"/>
          </a:xfrm>
          <a:prstGeom prst="rect">
            <a:avLst/>
          </a:prstGeom>
        </p:spPr>
        <p:txBody>
          <a:bodyPr vert="horz" lIns="0" tIns="0" rIns="0" bIns="0" rtlCol="0" anchor="b" anchorCtr="0"/>
          <a:lstStyle>
            <a:lvl1pPr algn="r" fontAlgn="auto">
              <a:lnSpc>
                <a:spcPct val="95000"/>
              </a:lnSpc>
              <a:spcBef>
                <a:spcPts val="0"/>
              </a:spcBef>
              <a:spcAft>
                <a:spcPts val="0"/>
              </a:spcAft>
              <a:defRPr sz="800" b="1">
                <a:solidFill>
                  <a:schemeClr val="tx1"/>
                </a:solidFill>
                <a:latin typeface="+mn-lt"/>
                <a:cs typeface="+mn-cs"/>
              </a:defRPr>
            </a:lvl1pPr>
          </a:lstStyle>
          <a:p>
            <a:pPr>
              <a:defRPr/>
            </a:pPr>
            <a:fld id="{8C32FF26-AD14-4CF9-8F1D-EF3CFAE0FFAC}" type="slidenum">
              <a:rPr lang="en-GB" smtClean="0"/>
              <a:pPr>
                <a:defRPr/>
              </a:pPr>
              <a:t>‹#›</a:t>
            </a:fld>
            <a:endParaRPr lang="en-GB"/>
          </a:p>
        </p:txBody>
      </p:sp>
    </p:spTree>
    <p:extLst>
      <p:ext uri="{BB962C8B-B14F-4D97-AF65-F5344CB8AC3E}">
        <p14:creationId xmlns:p14="http://schemas.microsoft.com/office/powerpoint/2010/main" val="304185582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Lst>
  <p:hf hdr="0" dt="0"/>
  <p:txStyles>
    <p:titleStyle>
      <a:lvl1pPr marL="742950" indent="-74295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p:titleStyle>
    <p:bodyStyle>
      <a:lvl1pPr marL="358775" indent="-358775" algn="l" rtl="0" eaLnBrk="1" fontAlgn="base" hangingPunct="1">
        <a:lnSpc>
          <a:spcPct val="95000"/>
        </a:lnSpc>
        <a:spcBef>
          <a:spcPct val="20000"/>
        </a:spcBef>
        <a:spcAft>
          <a:spcPct val="0"/>
        </a:spcAft>
        <a:buFont typeface="Arial" panose="020B0604020202020204" pitchFamily="34" charset="0"/>
        <a:buChar char="•"/>
        <a:defRPr sz="3000" kern="1200">
          <a:solidFill>
            <a:schemeClr val="accent6"/>
          </a:solidFill>
          <a:latin typeface="+mn-lt"/>
          <a:ea typeface="+mn-ea"/>
          <a:cs typeface="+mn-cs"/>
        </a:defRPr>
      </a:lvl1pPr>
      <a:lvl2pPr marL="647700" indent="-287338" algn="l" rtl="0" eaLnBrk="1" fontAlgn="base" hangingPunct="1">
        <a:lnSpc>
          <a:spcPct val="95000"/>
        </a:lnSpc>
        <a:spcBef>
          <a:spcPct val="20000"/>
        </a:spcBef>
        <a:spcAft>
          <a:spcPct val="0"/>
        </a:spcAft>
        <a:buFont typeface="Arial" panose="020B0604020202020204" pitchFamily="34" charset="0"/>
        <a:buChar char="•"/>
        <a:defRPr sz="2400" kern="1200">
          <a:solidFill>
            <a:schemeClr val="accent6"/>
          </a:solidFill>
          <a:latin typeface="+mn-lt"/>
          <a:ea typeface="+mn-ea"/>
          <a:cs typeface="+mn-cs"/>
        </a:defRPr>
      </a:lvl2pPr>
      <a:lvl3pPr marL="863600" indent="-215900" algn="l" rtl="0" eaLnBrk="1" fontAlgn="base" hangingPunct="1">
        <a:lnSpc>
          <a:spcPct val="95000"/>
        </a:lnSpc>
        <a:spcBef>
          <a:spcPct val="20000"/>
        </a:spcBef>
        <a:spcAft>
          <a:spcPct val="0"/>
        </a:spcAft>
        <a:buFont typeface="Arial" charset="0"/>
        <a:buChar char="•"/>
        <a:defRPr sz="2400" kern="1200">
          <a:solidFill>
            <a:schemeClr val="accent6"/>
          </a:solidFill>
          <a:latin typeface="+mn-lt"/>
          <a:ea typeface="+mn-ea"/>
          <a:cs typeface="+mn-cs"/>
        </a:defRPr>
      </a:lvl3pPr>
      <a:lvl4pPr marL="1079500" indent="-215900" algn="l" rtl="0" eaLnBrk="1" fontAlgn="base" hangingPunct="1">
        <a:lnSpc>
          <a:spcPct val="95000"/>
        </a:lnSpc>
        <a:spcBef>
          <a:spcPct val="20000"/>
        </a:spcBef>
        <a:spcAft>
          <a:spcPct val="0"/>
        </a:spcAft>
        <a:buFont typeface="Arial" charset="0"/>
        <a:buChar char="–"/>
        <a:defRPr sz="2000" kern="1200">
          <a:solidFill>
            <a:schemeClr val="accent6"/>
          </a:solidFill>
          <a:latin typeface="+mn-lt"/>
          <a:ea typeface="+mn-ea"/>
          <a:cs typeface="+mn-cs"/>
        </a:defRPr>
      </a:lvl4pPr>
      <a:lvl5pPr marL="1295400" indent="-215900" algn="l" rtl="0" eaLnBrk="1" fontAlgn="base" hangingPunct="1">
        <a:lnSpc>
          <a:spcPct val="95000"/>
        </a:lnSpc>
        <a:spcBef>
          <a:spcPct val="20000"/>
        </a:spcBef>
        <a:spcAft>
          <a:spcPct val="0"/>
        </a:spcAft>
        <a:buFont typeface="Arial" charset="0"/>
        <a:buChar char="»"/>
        <a:defRPr sz="20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6A23B2-B1E7-409E-98CF-FBF9E33F96A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21B46A-5D77-4411-8CE5-D4FD2B439A7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77B46D-5AB3-477A-BA6D-B94C15B8948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29EB55-CB28-45BC-9423-C71184C09487}" type="datetimeFigureOut">
              <a:rPr lang="en-GB" smtClean="0"/>
              <a:t>23/06/2022</a:t>
            </a:fld>
            <a:endParaRPr lang="en-GB"/>
          </a:p>
        </p:txBody>
      </p:sp>
      <p:sp>
        <p:nvSpPr>
          <p:cNvPr id="5" name="Footer Placeholder 4">
            <a:extLst>
              <a:ext uri="{FF2B5EF4-FFF2-40B4-BE49-F238E27FC236}">
                <a16:creationId xmlns:a16="http://schemas.microsoft.com/office/drawing/2014/main" id="{16F07311-F812-4F68-A4EC-72167EF764D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C656576-174F-4609-8A9B-D5A7C3FD6E1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75F4A6-A5B0-40A1-A5CE-55322639E673}" type="slidenum">
              <a:rPr lang="en-GB" smtClean="0"/>
              <a:t>‹#›</a:t>
            </a:fld>
            <a:endParaRPr lang="en-GB"/>
          </a:p>
        </p:txBody>
      </p:sp>
    </p:spTree>
    <p:extLst>
      <p:ext uri="{BB962C8B-B14F-4D97-AF65-F5344CB8AC3E}">
        <p14:creationId xmlns:p14="http://schemas.microsoft.com/office/powerpoint/2010/main" val="3832335126"/>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39.jp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video" Target="https://www.youtube.com/embed/c4AP74tS0eY" TargetMode="External"/><Relationship Id="rId6" Type="http://schemas.openxmlformats.org/officeDocument/2006/relationships/hyperlink" Target="https://flood-warning-information.service.gov.uk/plan-ahead-for-flooding" TargetMode="External"/><Relationship Id="rId5" Type="http://schemas.openxmlformats.org/officeDocument/2006/relationships/hyperlink" Target="https://youtu.be/c4AP74tS0eY" TargetMode="Externa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hyperlink" Target="http://www.gov.uk/government/publications/preparing-your-business-for-flooding" TargetMode="External"/><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gif"/><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hyperlink" Target="http://www.communitiesprepared.org.uk/" TargetMode="External"/><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xml"/><Relationship Id="rId1" Type="http://schemas.openxmlformats.org/officeDocument/2006/relationships/video" Target="https://www.youtube.com/embed/u7CW32CrGeU?feature=oembed" TargetMode="Externa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9.xml"/><Relationship Id="rId1" Type="http://schemas.openxmlformats.org/officeDocument/2006/relationships/video" Target="https://www.youtube.com/embed/OAS4TfieEiQ?feature=oembed" TargetMode="External"/><Relationship Id="rId5" Type="http://schemas.openxmlformats.org/officeDocument/2006/relationships/hyperlink" Target="https://www.youtube.com/watch?v=OAS4TfieEiQ" TargetMode="External"/><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79.png"/><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jp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jpeg"/></Relationships>
</file>

<file path=ppt/slides/_rels/slide59.xml.rels><?xml version="1.0" encoding="UTF-8" standalone="yes"?>
<Relationships xmlns="http://schemas.openxmlformats.org/package/2006/relationships"><Relationship Id="rId3" Type="http://schemas.openxmlformats.org/officeDocument/2006/relationships/hyperlink" Target="https://www.sycf.org.uk/" TargetMode="External"/><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3" Type="http://schemas.openxmlformats.org/officeDocument/2006/relationships/hyperlink" Target="https://connectedbywater.co.uk/" TargetMode="External"/><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96.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66F7-D5EF-424C-AAB8-EF8218E47485}"/>
              </a:ext>
            </a:extLst>
          </p:cNvPr>
          <p:cNvSpPr>
            <a:spLocks noGrp="1"/>
          </p:cNvSpPr>
          <p:nvPr>
            <p:ph type="ctrTitle"/>
          </p:nvPr>
        </p:nvSpPr>
        <p:spPr>
          <a:xfrm>
            <a:off x="1143000" y="1699023"/>
            <a:ext cx="6858000" cy="1336106"/>
          </a:xfrm>
        </p:spPr>
        <p:txBody>
          <a:bodyPr>
            <a:normAutofit fontScale="90000"/>
          </a:bodyPr>
          <a:lstStyle/>
          <a:p>
            <a:r>
              <a:rPr lang="en-GB" b="1" dirty="0"/>
              <a:t>Community resilience and use of volunteers in emergencies</a:t>
            </a:r>
          </a:p>
        </p:txBody>
      </p:sp>
      <p:sp>
        <p:nvSpPr>
          <p:cNvPr id="3" name="Subtitle 2">
            <a:extLst>
              <a:ext uri="{FF2B5EF4-FFF2-40B4-BE49-F238E27FC236}">
                <a16:creationId xmlns:a16="http://schemas.microsoft.com/office/drawing/2014/main" id="{F2AF5768-8EA5-4D2E-817C-E858910E966F}"/>
              </a:ext>
            </a:extLst>
          </p:cNvPr>
          <p:cNvSpPr>
            <a:spLocks noGrp="1"/>
          </p:cNvSpPr>
          <p:nvPr>
            <p:ph type="subTitle" idx="1"/>
          </p:nvPr>
        </p:nvSpPr>
        <p:spPr/>
        <p:txBody>
          <a:bodyPr/>
          <a:lstStyle/>
          <a:p>
            <a:r>
              <a:rPr lang="en-GB" dirty="0"/>
              <a:t>Ken Wyatt</a:t>
            </a:r>
          </a:p>
        </p:txBody>
      </p:sp>
    </p:spTree>
    <p:extLst>
      <p:ext uri="{BB962C8B-B14F-4D97-AF65-F5344CB8AC3E}">
        <p14:creationId xmlns:p14="http://schemas.microsoft.com/office/powerpoint/2010/main" val="2084732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CDC10-AB9D-4E3C-B286-77323005E294}"/>
              </a:ext>
            </a:extLst>
          </p:cNvPr>
          <p:cNvSpPr>
            <a:spLocks noGrp="1"/>
          </p:cNvSpPr>
          <p:nvPr>
            <p:ph type="title"/>
          </p:nvPr>
        </p:nvSpPr>
        <p:spPr>
          <a:xfrm>
            <a:off x="457200" y="274637"/>
            <a:ext cx="8229600" cy="1142400"/>
          </a:xfrm>
        </p:spPr>
        <p:txBody>
          <a:bodyPr anchor="ctr">
            <a:normAutofit/>
          </a:bodyPr>
          <a:lstStyle/>
          <a:p>
            <a:r>
              <a:rPr lang="en-GB" dirty="0"/>
              <a:t>Aim:</a:t>
            </a:r>
          </a:p>
        </p:txBody>
      </p:sp>
      <p:sp>
        <p:nvSpPr>
          <p:cNvPr id="3" name="Content Placeholder 2">
            <a:extLst>
              <a:ext uri="{FF2B5EF4-FFF2-40B4-BE49-F238E27FC236}">
                <a16:creationId xmlns:a16="http://schemas.microsoft.com/office/drawing/2014/main" id="{246BBBC3-96E5-4600-A67A-82EDEFA01921}"/>
              </a:ext>
            </a:extLst>
          </p:cNvPr>
          <p:cNvSpPr>
            <a:spLocks noGrp="1"/>
          </p:cNvSpPr>
          <p:nvPr>
            <p:ph sz="half" idx="1"/>
          </p:nvPr>
        </p:nvSpPr>
        <p:spPr>
          <a:xfrm>
            <a:off x="457200" y="1598401"/>
            <a:ext cx="8229600" cy="2550679"/>
          </a:xfrm>
        </p:spPr>
        <p:txBody>
          <a:bodyPr>
            <a:normAutofit lnSpcReduction="10000"/>
          </a:bodyPr>
          <a:lstStyle/>
          <a:p>
            <a:pPr marL="0" indent="0">
              <a:buNone/>
            </a:pPr>
            <a:r>
              <a:rPr lang="en-GB" sz="2800" dirty="0">
                <a:effectLst/>
                <a:latin typeface="Calibri" panose="020F0502020204030204" pitchFamily="34" charset="0"/>
                <a:ea typeface="Calibri" panose="020F0502020204030204" pitchFamily="34" charset="0"/>
                <a:cs typeface="Times New Roman" panose="02020603050405020304" pitchFamily="18" charset="0"/>
              </a:rPr>
              <a:t>To improve the understanding of Community Flood Resilience and enable Rotherham MBC staff and elected officials to utilise resources and information via training to help empower high risk communities within the boundaries of Rotherham MBC to understand the risk, prepare for and take action in a flood incident. </a:t>
            </a:r>
          </a:p>
          <a:p>
            <a:pPr marL="0" indent="0">
              <a:buNone/>
            </a:pPr>
            <a:endParaRPr lang="en-GB" dirty="0"/>
          </a:p>
        </p:txBody>
      </p:sp>
      <p:pic>
        <p:nvPicPr>
          <p:cNvPr id="4" name="Picture 3">
            <a:extLst>
              <a:ext uri="{FF2B5EF4-FFF2-40B4-BE49-F238E27FC236}">
                <a16:creationId xmlns:a16="http://schemas.microsoft.com/office/drawing/2014/main" id="{8786D69E-57B9-4477-9FBC-53DF3BB45E48}"/>
              </a:ext>
            </a:extLst>
          </p:cNvPr>
          <p:cNvPicPr>
            <a:picLocks noChangeAspect="1"/>
          </p:cNvPicPr>
          <p:nvPr/>
        </p:nvPicPr>
        <p:blipFill>
          <a:blip r:embed="rId2"/>
          <a:stretch>
            <a:fillRect/>
          </a:stretch>
        </p:blipFill>
        <p:spPr>
          <a:xfrm>
            <a:off x="107504" y="4374319"/>
            <a:ext cx="3538736" cy="2025303"/>
          </a:xfrm>
          <a:prstGeom prst="rect">
            <a:avLst/>
          </a:prstGeom>
          <a:noFill/>
        </p:spPr>
      </p:pic>
      <p:pic>
        <p:nvPicPr>
          <p:cNvPr id="5" name="Content Placeholder 3">
            <a:extLst>
              <a:ext uri="{FF2B5EF4-FFF2-40B4-BE49-F238E27FC236}">
                <a16:creationId xmlns:a16="http://schemas.microsoft.com/office/drawing/2014/main" id="{38246C21-A759-4C31-8EC2-E8B45A3885D1}"/>
              </a:ext>
            </a:extLst>
          </p:cNvPr>
          <p:cNvPicPr>
            <a:picLocks noChangeAspect="1"/>
          </p:cNvPicPr>
          <p:nvPr/>
        </p:nvPicPr>
        <p:blipFill rotWithShape="1">
          <a:blip r:embed="rId3"/>
          <a:srcRect l="18634" r="30860" b="-2"/>
          <a:stretch/>
        </p:blipFill>
        <p:spPr>
          <a:xfrm>
            <a:off x="3798510" y="4374320"/>
            <a:ext cx="1936594" cy="2041883"/>
          </a:xfrm>
          <a:prstGeom prst="rect">
            <a:avLst/>
          </a:prstGeom>
          <a:noFill/>
        </p:spPr>
      </p:pic>
      <p:pic>
        <p:nvPicPr>
          <p:cNvPr id="6" name="Picture 5">
            <a:extLst>
              <a:ext uri="{FF2B5EF4-FFF2-40B4-BE49-F238E27FC236}">
                <a16:creationId xmlns:a16="http://schemas.microsoft.com/office/drawing/2014/main" id="{15B31E63-278B-42FB-8112-04042786158D}"/>
              </a:ext>
            </a:extLst>
          </p:cNvPr>
          <p:cNvPicPr>
            <a:picLocks noChangeAspect="1"/>
          </p:cNvPicPr>
          <p:nvPr/>
        </p:nvPicPr>
        <p:blipFill>
          <a:blip r:embed="rId4"/>
          <a:stretch>
            <a:fillRect/>
          </a:stretch>
        </p:blipFill>
        <p:spPr>
          <a:xfrm>
            <a:off x="5773187" y="4374319"/>
            <a:ext cx="3119293" cy="2049951"/>
          </a:xfrm>
          <a:prstGeom prst="rect">
            <a:avLst/>
          </a:prstGeom>
        </p:spPr>
      </p:pic>
    </p:spTree>
    <p:extLst>
      <p:ext uri="{BB962C8B-B14F-4D97-AF65-F5344CB8AC3E}">
        <p14:creationId xmlns:p14="http://schemas.microsoft.com/office/powerpoint/2010/main" val="394929883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2400"/>
          </a:xfrm>
        </p:spPr>
        <p:txBody>
          <a:bodyPr vert="horz" lIns="91438" tIns="45719" rIns="91438" bIns="45719" rtlCol="0" anchor="ctr">
            <a:normAutofit/>
          </a:bodyPr>
          <a:lstStyle/>
          <a:p>
            <a:r>
              <a:rPr lang="en-GB" dirty="0"/>
              <a:t>Flooding </a:t>
            </a:r>
          </a:p>
        </p:txBody>
      </p:sp>
      <p:sp>
        <p:nvSpPr>
          <p:cNvPr id="6" name="Rectangle 4">
            <a:extLst>
              <a:ext uri="{FF2B5EF4-FFF2-40B4-BE49-F238E27FC236}">
                <a16:creationId xmlns:a16="http://schemas.microsoft.com/office/drawing/2014/main" id="{FE26E079-0BB0-4297-870B-F7E8FB181C17}"/>
              </a:ext>
            </a:extLst>
          </p:cNvPr>
          <p:cNvSpPr>
            <a:spLocks noChangeArrowheads="1"/>
          </p:cNvSpPr>
          <p:nvPr/>
        </p:nvSpPr>
        <p:spPr bwMode="auto">
          <a:xfrm>
            <a:off x="894420" y="1734809"/>
            <a:ext cx="4541676" cy="278070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38" tIns="45719" rIns="91438" bIns="45719" numCol="1" rtlCol="0" anchorCtr="0" compatLnSpc="1">
            <a:prstTxWarp prst="textNoShape">
              <a:avLst/>
            </a:prstTxWarp>
            <a:normAutofit/>
          </a:bodyPr>
          <a:lstStyle/>
          <a:p>
            <a:pPr marL="0" marR="0" lvl="0" indent="0" algn="l" defTabSz="914355" rtl="0" eaLnBrk="1" fontAlgn="base" latinLnBrk="0" hangingPunct="1">
              <a:lnSpc>
                <a:spcPct val="90000"/>
              </a:lnSpc>
              <a:spcBef>
                <a:spcPct val="20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0C0C0C"/>
                </a:solidFill>
                <a:effectLst/>
                <a:uLnTx/>
                <a:uFillTx/>
                <a:latin typeface="Arial"/>
                <a:ea typeface="+mn-ea"/>
                <a:cs typeface="+mn-cs"/>
              </a:rPr>
              <a:t>Rotherham has experienced 4 flooding events of major local significance since 2000,</a:t>
            </a:r>
          </a:p>
          <a:p>
            <a:pPr marL="0" marR="0" lvl="0" indent="0" algn="l" defTabSz="914355" rtl="0" eaLnBrk="1" fontAlgn="base" latinLnBrk="0" hangingPunct="1">
              <a:lnSpc>
                <a:spcPct val="90000"/>
              </a:lnSpc>
              <a:spcBef>
                <a:spcPct val="20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0C0C0C"/>
                </a:solidFill>
                <a:effectLst/>
                <a:uLnTx/>
                <a:uFillTx/>
                <a:latin typeface="Arial"/>
                <a:ea typeface="+mn-ea"/>
                <a:cs typeface="+mn-cs"/>
              </a:rPr>
              <a:t>-    November 2000 (localised event)</a:t>
            </a:r>
          </a:p>
          <a:p>
            <a:pPr marL="285750" marR="0" lvl="0" indent="-285750" algn="l" defTabSz="914355" rtl="0" eaLnBrk="1" fontAlgn="base" latinLnBrk="0" hangingPunct="1">
              <a:lnSpc>
                <a:spcPct val="90000"/>
              </a:lnSpc>
              <a:spcBef>
                <a:spcPct val="20000"/>
              </a:spcBef>
              <a:spcAft>
                <a:spcPct val="0"/>
              </a:spcAft>
              <a:buClrTx/>
              <a:buSzTx/>
              <a:buFontTx/>
              <a:buChar char="-"/>
              <a:tabLst/>
              <a:defRPr/>
            </a:pPr>
            <a:r>
              <a:rPr kumimoji="0" lang="en-GB" altLang="en-US" sz="1800" b="0" i="0" u="none" strike="noStrike" kern="1200" cap="none" spc="0" normalizeH="0" baseline="0" noProof="0" dirty="0">
                <a:ln>
                  <a:noFill/>
                </a:ln>
                <a:solidFill>
                  <a:srgbClr val="0C0C0C"/>
                </a:solidFill>
                <a:effectLst/>
                <a:uLnTx/>
                <a:uFillTx/>
                <a:latin typeface="Arial"/>
                <a:ea typeface="+mn-ea"/>
                <a:cs typeface="+mn-cs"/>
              </a:rPr>
              <a:t>June 2007 (Nationally significant)</a:t>
            </a:r>
          </a:p>
          <a:p>
            <a:pPr marL="285750" marR="0" lvl="0" indent="-285750" algn="l" defTabSz="914355" rtl="0" eaLnBrk="1" fontAlgn="base" latinLnBrk="0" hangingPunct="1">
              <a:lnSpc>
                <a:spcPct val="90000"/>
              </a:lnSpc>
              <a:spcBef>
                <a:spcPct val="20000"/>
              </a:spcBef>
              <a:spcAft>
                <a:spcPct val="0"/>
              </a:spcAft>
              <a:buClrTx/>
              <a:buSzTx/>
              <a:buFontTx/>
              <a:buChar char="-"/>
              <a:tabLst/>
              <a:defRPr/>
            </a:pPr>
            <a:r>
              <a:rPr kumimoji="0" lang="en-GB" altLang="en-US" sz="1800" b="0" i="0" u="none" strike="noStrike" kern="1200" cap="none" spc="0" normalizeH="0" baseline="0" noProof="0" dirty="0">
                <a:ln>
                  <a:noFill/>
                </a:ln>
                <a:solidFill>
                  <a:srgbClr val="0C0C0C"/>
                </a:solidFill>
                <a:effectLst/>
                <a:uLnTx/>
                <a:uFillTx/>
                <a:latin typeface="Arial"/>
                <a:ea typeface="+mn-ea"/>
                <a:cs typeface="+mn-cs"/>
              </a:rPr>
              <a:t>June 2009 (localised event)</a:t>
            </a:r>
          </a:p>
          <a:p>
            <a:pPr marL="285750" marR="0" lvl="0" indent="-285750" algn="l" defTabSz="914355" rtl="0" eaLnBrk="1" fontAlgn="base" latinLnBrk="0" hangingPunct="1">
              <a:lnSpc>
                <a:spcPct val="90000"/>
              </a:lnSpc>
              <a:spcBef>
                <a:spcPct val="20000"/>
              </a:spcBef>
              <a:spcAft>
                <a:spcPct val="0"/>
              </a:spcAft>
              <a:buClrTx/>
              <a:buSzTx/>
              <a:buFontTx/>
              <a:buChar char="-"/>
              <a:tabLst/>
              <a:defRPr/>
            </a:pPr>
            <a:r>
              <a:rPr kumimoji="0" lang="en-GB" altLang="en-US" sz="1800" b="0" i="0" u="none" strike="noStrike" kern="1200" cap="none" spc="0" normalizeH="0" baseline="0" noProof="0" dirty="0">
                <a:ln>
                  <a:noFill/>
                </a:ln>
                <a:solidFill>
                  <a:srgbClr val="0C0C0C"/>
                </a:solidFill>
                <a:effectLst/>
                <a:uLnTx/>
                <a:uFillTx/>
                <a:latin typeface="Arial"/>
                <a:ea typeface="+mn-ea"/>
                <a:cs typeface="+mn-cs"/>
              </a:rPr>
              <a:t>November 2019 (Nationally significant</a:t>
            </a:r>
            <a:r>
              <a:rPr kumimoji="0" lang="en-GB" altLang="en-US" sz="1800" b="0" i="0" u="none" strike="noStrike" kern="1200" cap="none" spc="0" normalizeH="0" baseline="0" noProof="0" dirty="0">
                <a:ln>
                  <a:noFill/>
                </a:ln>
                <a:solidFill>
                  <a:srgbClr val="FF0000"/>
                </a:solidFill>
                <a:effectLst/>
                <a:uLnTx/>
                <a:uFillTx/>
                <a:latin typeface="Arial"/>
                <a:ea typeface="+mn-ea"/>
                <a:cs typeface="+mn-cs"/>
              </a:rPr>
              <a:t>)</a:t>
            </a:r>
          </a:p>
          <a:p>
            <a:pPr marL="285750" marR="0" lvl="0" indent="-285750" algn="l" defTabSz="914355"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dirty="0">
              <a:ln>
                <a:noFill/>
              </a:ln>
              <a:solidFill>
                <a:srgbClr val="FF0000"/>
              </a:solidFill>
              <a:effectLst/>
              <a:uLnTx/>
              <a:uFillTx/>
              <a:latin typeface="Arial"/>
              <a:ea typeface="+mn-ea"/>
              <a:cs typeface="+mn-cs"/>
            </a:endParaRPr>
          </a:p>
        </p:txBody>
      </p:sp>
      <p:pic>
        <p:nvPicPr>
          <p:cNvPr id="1026" name="Picture 2">
            <a:extLst>
              <a:ext uri="{FF2B5EF4-FFF2-40B4-BE49-F238E27FC236}">
                <a16:creationId xmlns:a16="http://schemas.microsoft.com/office/drawing/2014/main" id="{A27B6CF1-BE1E-4C0B-AAD4-BEDC3227FA5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25279" y="1700808"/>
            <a:ext cx="4038600" cy="41421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a16="http://schemas.microsoft.com/office/drawing/2014/main" id="{CBAE3173-2879-47BA-907A-D052ED37AE00}"/>
              </a:ext>
            </a:extLst>
          </p:cNvPr>
          <p:cNvGraphicFramePr>
            <a:graphicFrameLocks noGrp="1"/>
          </p:cNvGraphicFramePr>
          <p:nvPr/>
        </p:nvGraphicFramePr>
        <p:xfrm>
          <a:off x="611560" y="5207152"/>
          <a:ext cx="5135880" cy="521335"/>
        </p:xfrm>
        <a:graphic>
          <a:graphicData uri="http://schemas.openxmlformats.org/drawingml/2006/table">
            <a:tbl>
              <a:tblPr>
                <a:tableStyleId>{5C22544A-7EE6-4342-B048-85BDC9FD1C3A}</a:tableStyleId>
              </a:tblPr>
              <a:tblGrid>
                <a:gridCol w="1952625">
                  <a:extLst>
                    <a:ext uri="{9D8B030D-6E8A-4147-A177-3AD203B41FA5}">
                      <a16:colId xmlns:a16="http://schemas.microsoft.com/office/drawing/2014/main" val="3810309360"/>
                    </a:ext>
                  </a:extLst>
                </a:gridCol>
                <a:gridCol w="1292860">
                  <a:extLst>
                    <a:ext uri="{9D8B030D-6E8A-4147-A177-3AD203B41FA5}">
                      <a16:colId xmlns:a16="http://schemas.microsoft.com/office/drawing/2014/main" val="262696683"/>
                    </a:ext>
                  </a:extLst>
                </a:gridCol>
                <a:gridCol w="1890395">
                  <a:extLst>
                    <a:ext uri="{9D8B030D-6E8A-4147-A177-3AD203B41FA5}">
                      <a16:colId xmlns:a16="http://schemas.microsoft.com/office/drawing/2014/main" val="318810166"/>
                    </a:ext>
                  </a:extLst>
                </a:gridCol>
              </a:tblGrid>
              <a:tr h="234950">
                <a:tc>
                  <a:txBody>
                    <a:bodyPr/>
                    <a:lstStyle/>
                    <a:p>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GB" sz="1200" dirty="0">
                          <a:effectLst/>
                        </a:rPr>
                        <a:t>River Flooding</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GB" sz="1200">
                          <a:effectLst/>
                        </a:rPr>
                        <a:t>Surface Water (RFfSW)</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5595280"/>
                  </a:ext>
                </a:extLst>
              </a:tr>
              <a:tr h="286385">
                <a:tc>
                  <a:txBody>
                    <a:bodyPr/>
                    <a:lstStyle/>
                    <a:p>
                      <a:pPr algn="ctr"/>
                      <a:r>
                        <a:rPr lang="en-GB" sz="1200">
                          <a:effectLst/>
                        </a:rPr>
                        <a:t>Dwellings at risk</a:t>
                      </a:r>
                      <a:endParaRPr lang="en-GB"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GB" sz="1200" dirty="0">
                          <a:effectLst/>
                        </a:rPr>
                        <a:t>273</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GB" sz="1200" dirty="0">
                          <a:effectLst/>
                        </a:rPr>
                        <a:t>2321</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660245559"/>
                  </a:ext>
                </a:extLst>
              </a:tr>
            </a:tbl>
          </a:graphicData>
        </a:graphic>
      </p:graphicFrame>
      <p:sp>
        <p:nvSpPr>
          <p:cNvPr id="9" name="TextBox 8">
            <a:extLst>
              <a:ext uri="{FF2B5EF4-FFF2-40B4-BE49-F238E27FC236}">
                <a16:creationId xmlns:a16="http://schemas.microsoft.com/office/drawing/2014/main" id="{8F57439C-06ED-40D4-918D-D4EC56208429}"/>
              </a:ext>
            </a:extLst>
          </p:cNvPr>
          <p:cNvSpPr txBox="1"/>
          <p:nvPr/>
        </p:nvSpPr>
        <p:spPr>
          <a:xfrm>
            <a:off x="873527" y="4221088"/>
            <a:ext cx="3420380" cy="923330"/>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C0C0C"/>
                </a:solidFill>
                <a:effectLst/>
                <a:uLnTx/>
                <a:uFillTx/>
                <a:latin typeface="Arial"/>
                <a:ea typeface="+mn-ea"/>
                <a:cs typeface="+mn-cs"/>
              </a:rPr>
              <a:t>The significant risk for Rotherham occurs from Surface Water Flooding with:</a:t>
            </a:r>
          </a:p>
        </p:txBody>
      </p:sp>
    </p:spTree>
    <p:extLst>
      <p:ext uri="{BB962C8B-B14F-4D97-AF65-F5344CB8AC3E}">
        <p14:creationId xmlns:p14="http://schemas.microsoft.com/office/powerpoint/2010/main" val="371726540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35644"/>
            <a:ext cx="8229600" cy="1143000"/>
          </a:xfrm>
        </p:spPr>
        <p:txBody>
          <a:bodyPr>
            <a:noAutofit/>
          </a:bodyPr>
          <a:lstStyle/>
          <a:p>
            <a:r>
              <a:rPr lang="en-GB" sz="3000" b="1" dirty="0"/>
              <a:t>June 2007 Floods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B9086-A8B0-413D-8ED5-13F51327E4FF}" type="slidenum">
              <a:rPr kumimoji="0" lang="en-GB" sz="14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4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8" name="Picture 4" descr="We want your memories of the 2007 floods">
            <a:extLst>
              <a:ext uri="{FF2B5EF4-FFF2-40B4-BE49-F238E27FC236}">
                <a16:creationId xmlns:a16="http://schemas.microsoft.com/office/drawing/2014/main" id="{7F4F8035-1B8B-46F0-8AC2-865C015CE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484784"/>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ver Don in Rotherham flooding Tesco - YouTube">
            <a:extLst>
              <a:ext uri="{FF2B5EF4-FFF2-40B4-BE49-F238E27FC236}">
                <a16:creationId xmlns:a16="http://schemas.microsoft.com/office/drawing/2014/main" id="{FF30B6C8-BC4B-4803-B1B2-3E605FC57D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432396"/>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readful floods' marked 10 years on in Sheffield - BBC News">
            <a:extLst>
              <a:ext uri="{FF2B5EF4-FFF2-40B4-BE49-F238E27FC236}">
                <a16:creationId xmlns:a16="http://schemas.microsoft.com/office/drawing/2014/main" id="{8FDF37F9-052D-4B60-9DE0-4CA2AC3D6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518" y="3810873"/>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9DED19C-A8E8-4427-95F5-946AFE3E746E}"/>
              </a:ext>
            </a:extLst>
          </p:cNvPr>
          <p:cNvSpPr txBox="1"/>
          <p:nvPr/>
        </p:nvSpPr>
        <p:spPr>
          <a:xfrm>
            <a:off x="5498377" y="4225275"/>
            <a:ext cx="3034680" cy="1754326"/>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C0C0C"/>
                </a:solidFill>
                <a:effectLst/>
                <a:uLnTx/>
                <a:uFillTx/>
                <a:latin typeface="Arial"/>
                <a:ea typeface="+mn-ea"/>
                <a:cs typeface="+mn-cs"/>
              </a:rPr>
              <a:t>Flooding occurred to:</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C0C0C"/>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C0C0C"/>
                </a:solidFill>
                <a:effectLst/>
                <a:uLnTx/>
                <a:uFillTx/>
                <a:latin typeface="Arial"/>
                <a:ea typeface="+mn-ea"/>
                <a:cs typeface="+mn-cs"/>
              </a:rPr>
              <a:t>Properties – 428</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C0C0C"/>
                </a:solidFill>
                <a:effectLst/>
                <a:uLnTx/>
                <a:uFillTx/>
                <a:latin typeface="Arial"/>
                <a:ea typeface="+mn-ea"/>
                <a:cs typeface="+mn-cs"/>
              </a:rPr>
              <a:t>Businesses – 406</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C0C0C"/>
                </a:solidFill>
                <a:effectLst/>
                <a:uLnTx/>
                <a:uFillTx/>
                <a:latin typeface="Arial"/>
                <a:ea typeface="+mn-ea"/>
                <a:cs typeface="+mn-cs"/>
              </a:rPr>
              <a:t>Road Closures - 42</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C0C0C"/>
              </a:solidFill>
              <a:effectLst/>
              <a:uLnTx/>
              <a:uFillTx/>
              <a:latin typeface="Arial"/>
              <a:ea typeface="+mn-ea"/>
              <a:cs typeface="+mn-cs"/>
            </a:endParaRPr>
          </a:p>
        </p:txBody>
      </p:sp>
      <p:sp>
        <p:nvSpPr>
          <p:cNvPr id="19" name="TextBox 18">
            <a:extLst>
              <a:ext uri="{FF2B5EF4-FFF2-40B4-BE49-F238E27FC236}">
                <a16:creationId xmlns:a16="http://schemas.microsoft.com/office/drawing/2014/main" id="{18BB571E-06F1-4B07-A01B-A2C7B8B49BFB}"/>
              </a:ext>
            </a:extLst>
          </p:cNvPr>
          <p:cNvSpPr txBox="1"/>
          <p:nvPr/>
        </p:nvSpPr>
        <p:spPr>
          <a:xfrm>
            <a:off x="6074643" y="1493168"/>
            <a:ext cx="2458616" cy="1754326"/>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C0C0C"/>
                </a:solidFill>
                <a:effectLst/>
                <a:uLnTx/>
                <a:uFillTx/>
                <a:latin typeface="Arial"/>
                <a:ea typeface="+mn-ea"/>
                <a:cs typeface="+mn-cs"/>
              </a:rPr>
              <a:t>Between 24 and 25 June some of the heaviest rainfall on record fell, with more than 90mm of rain falling in just 18 hours.</a:t>
            </a:r>
          </a:p>
        </p:txBody>
      </p:sp>
    </p:spTree>
    <p:custDataLst>
      <p:tags r:id="rId1"/>
    </p:custDataLst>
    <p:extLst>
      <p:ext uri="{BB962C8B-B14F-4D97-AF65-F5344CB8AC3E}">
        <p14:creationId xmlns:p14="http://schemas.microsoft.com/office/powerpoint/2010/main" val="203424770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35644"/>
            <a:ext cx="8229600" cy="1143000"/>
          </a:xfrm>
        </p:spPr>
        <p:txBody>
          <a:bodyPr>
            <a:noAutofit/>
          </a:bodyPr>
          <a:lstStyle/>
          <a:p>
            <a:r>
              <a:rPr lang="en-GB" sz="3000" b="1"/>
              <a:t>November 2019 Floods</a:t>
            </a:r>
            <a:endParaRPr lang="en-GB" sz="3000" b="1" dirty="0"/>
          </a:p>
        </p:txBody>
      </p:sp>
      <p:pic>
        <p:nvPicPr>
          <p:cNvPr id="3" name="Content Placeholder 2">
            <a:extLst>
              <a:ext uri="{FF2B5EF4-FFF2-40B4-BE49-F238E27FC236}">
                <a16:creationId xmlns:a16="http://schemas.microsoft.com/office/drawing/2014/main" id="{2F758CCA-E921-42EA-ABDA-875C14D0F131}"/>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827584" y="805638"/>
            <a:ext cx="4887698" cy="571462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B9086-A8B0-413D-8ED5-13F51327E4FF}" type="slidenum">
              <a:rPr kumimoji="0" lang="en-GB" sz="14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4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122DDC27-095B-4FC2-8C9E-DE31A84530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281" r="-4366"/>
          <a:stretch/>
        </p:blipFill>
        <p:spPr>
          <a:xfrm>
            <a:off x="6200543" y="689340"/>
            <a:ext cx="2756958" cy="1523047"/>
          </a:xfrm>
          <a:prstGeom prst="rect">
            <a:avLst/>
          </a:prstGeom>
        </p:spPr>
      </p:pic>
      <p:pic>
        <p:nvPicPr>
          <p:cNvPr id="12" name="Picture 11">
            <a:extLst>
              <a:ext uri="{FF2B5EF4-FFF2-40B4-BE49-F238E27FC236}">
                <a16:creationId xmlns:a16="http://schemas.microsoft.com/office/drawing/2014/main" id="{4C4830D6-4197-47B5-A145-5F7D43CAFA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6876256" y="2407985"/>
            <a:ext cx="2144296" cy="1467943"/>
          </a:xfrm>
          <a:prstGeom prst="rect">
            <a:avLst/>
          </a:prstGeom>
        </p:spPr>
      </p:pic>
      <p:pic>
        <p:nvPicPr>
          <p:cNvPr id="15" name="Picture 14">
            <a:extLst>
              <a:ext uri="{FF2B5EF4-FFF2-40B4-BE49-F238E27FC236}">
                <a16:creationId xmlns:a16="http://schemas.microsoft.com/office/drawing/2014/main" id="{7F38565B-A27C-4BB9-BA6B-4EADF1D993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17567" y="4064364"/>
            <a:ext cx="2369233" cy="1576679"/>
          </a:xfrm>
          <a:prstGeom prst="rect">
            <a:avLst/>
          </a:prstGeom>
        </p:spPr>
      </p:pic>
    </p:spTree>
    <p:custDataLst>
      <p:tags r:id="rId1"/>
    </p:custDataLst>
    <p:extLst>
      <p:ext uri="{BB962C8B-B14F-4D97-AF65-F5344CB8AC3E}">
        <p14:creationId xmlns:p14="http://schemas.microsoft.com/office/powerpoint/2010/main" val="15676609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ED36-DEC3-4AC4-8C3F-C10D060E3C7A}"/>
              </a:ext>
            </a:extLst>
          </p:cNvPr>
          <p:cNvSpPr>
            <a:spLocks noGrp="1"/>
          </p:cNvSpPr>
          <p:nvPr>
            <p:ph type="title"/>
          </p:nvPr>
        </p:nvSpPr>
        <p:spPr>
          <a:xfrm>
            <a:off x="457200" y="274637"/>
            <a:ext cx="8229600" cy="1142400"/>
          </a:xfrm>
        </p:spPr>
        <p:txBody>
          <a:bodyPr anchor="ctr">
            <a:normAutofit/>
          </a:bodyPr>
          <a:lstStyle/>
          <a:p>
            <a:r>
              <a:rPr lang="en-GB" dirty="0"/>
              <a:t>Types of Flooding</a:t>
            </a:r>
          </a:p>
        </p:txBody>
      </p:sp>
      <p:sp>
        <p:nvSpPr>
          <p:cNvPr id="3" name="Content Placeholder 2">
            <a:extLst>
              <a:ext uri="{FF2B5EF4-FFF2-40B4-BE49-F238E27FC236}">
                <a16:creationId xmlns:a16="http://schemas.microsoft.com/office/drawing/2014/main" id="{F236B60B-673C-445B-84AE-9C1532DE5CFB}"/>
              </a:ext>
            </a:extLst>
          </p:cNvPr>
          <p:cNvSpPr>
            <a:spLocks noGrp="1"/>
          </p:cNvSpPr>
          <p:nvPr>
            <p:ph sz="half" idx="1"/>
          </p:nvPr>
        </p:nvSpPr>
        <p:spPr>
          <a:xfrm>
            <a:off x="457200" y="1598401"/>
            <a:ext cx="4038600" cy="4258171"/>
          </a:xfrm>
        </p:spPr>
        <p:txBody>
          <a:bodyPr>
            <a:normAutofit/>
          </a:bodyPr>
          <a:lstStyle/>
          <a:p>
            <a:pPr marL="0" indent="0">
              <a:lnSpc>
                <a:spcPct val="90000"/>
              </a:lnSpc>
              <a:buNone/>
            </a:pPr>
            <a:r>
              <a:rPr lang="en-GB" sz="1500" b="1" dirty="0"/>
              <a:t>Surface Water Flooding </a:t>
            </a:r>
            <a:r>
              <a:rPr lang="en-GB" sz="1500" dirty="0"/>
              <a:t>– </a:t>
            </a:r>
            <a:r>
              <a:rPr lang="en-GB" sz="1500" dirty="0">
                <a:effectLst/>
              </a:rPr>
              <a:t>rainwater (including snow and other precipitation), which is on the surface of the ground (whether or not it is moving). This occurs when the drainage system, watercourse or river does not have the capacity to take the amount of rainfall.</a:t>
            </a:r>
            <a:endParaRPr lang="en-GB" sz="1500" dirty="0"/>
          </a:p>
          <a:p>
            <a:pPr marL="0" indent="0">
              <a:lnSpc>
                <a:spcPct val="90000"/>
              </a:lnSpc>
              <a:buNone/>
            </a:pPr>
            <a:endParaRPr lang="en-GB" sz="1500" dirty="0"/>
          </a:p>
          <a:p>
            <a:pPr marL="0" indent="0">
              <a:lnSpc>
                <a:spcPct val="90000"/>
              </a:lnSpc>
              <a:buNone/>
            </a:pPr>
            <a:r>
              <a:rPr lang="en-GB" sz="1500" b="1" dirty="0"/>
              <a:t>Ordinary Watercourse </a:t>
            </a:r>
            <a:r>
              <a:rPr lang="en-GB" sz="1500" dirty="0"/>
              <a:t>– Watercourses that are not managed by the environment agency and are riparian owners responsibility. Flooding occurs when a break or failure happens or the banks of the watercourse are over topped.</a:t>
            </a:r>
          </a:p>
          <a:p>
            <a:pPr marL="0" indent="0">
              <a:lnSpc>
                <a:spcPct val="90000"/>
              </a:lnSpc>
              <a:buNone/>
            </a:pPr>
            <a:endParaRPr lang="en-GB" sz="1500" dirty="0"/>
          </a:p>
          <a:p>
            <a:pPr marL="0" indent="0">
              <a:lnSpc>
                <a:spcPct val="90000"/>
              </a:lnSpc>
              <a:buNone/>
            </a:pPr>
            <a:r>
              <a:rPr lang="en-GB" sz="1500" b="1" dirty="0"/>
              <a:t>Ground Water Flooding </a:t>
            </a:r>
            <a:r>
              <a:rPr lang="en-GB" sz="1500" dirty="0"/>
              <a:t>– Water under the ground defined as the water table has risen due to saturation of the land and reached the top of the soil causing flooding. </a:t>
            </a:r>
          </a:p>
          <a:p>
            <a:pPr marL="0" indent="0">
              <a:lnSpc>
                <a:spcPct val="90000"/>
              </a:lnSpc>
              <a:buNone/>
            </a:pPr>
            <a:endParaRPr lang="en-GB" sz="1500" dirty="0"/>
          </a:p>
        </p:txBody>
      </p:sp>
      <p:pic>
        <p:nvPicPr>
          <p:cNvPr id="2052" name="Picture 4" descr="Christmas flooding and its effect on Groundwater - Groundsure">
            <a:extLst>
              <a:ext uri="{FF2B5EF4-FFF2-40B4-BE49-F238E27FC236}">
                <a16:creationId xmlns:a16="http://schemas.microsoft.com/office/drawing/2014/main" id="{ABEB3428-2195-439C-A611-E2F60CF2CB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48200" y="2172625"/>
            <a:ext cx="4038600" cy="3109722"/>
          </a:xfrm>
          <a:prstGeom prst="rect">
            <a:avLst/>
          </a:prstGeom>
          <a:solidFill>
            <a:srgbClr val="FFFFFF"/>
          </a:solidFill>
        </p:spPr>
      </p:pic>
    </p:spTree>
    <p:extLst>
      <p:ext uri="{BB962C8B-B14F-4D97-AF65-F5344CB8AC3E}">
        <p14:creationId xmlns:p14="http://schemas.microsoft.com/office/powerpoint/2010/main" val="25260576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ED36-DEC3-4AC4-8C3F-C10D060E3C7A}"/>
              </a:ext>
            </a:extLst>
          </p:cNvPr>
          <p:cNvSpPr>
            <a:spLocks noGrp="1"/>
          </p:cNvSpPr>
          <p:nvPr>
            <p:ph type="title"/>
          </p:nvPr>
        </p:nvSpPr>
        <p:spPr>
          <a:xfrm>
            <a:off x="457200" y="274637"/>
            <a:ext cx="8229600" cy="1142400"/>
          </a:xfrm>
        </p:spPr>
        <p:txBody>
          <a:bodyPr anchor="ctr">
            <a:normAutofit/>
          </a:bodyPr>
          <a:lstStyle/>
          <a:p>
            <a:r>
              <a:rPr lang="en-GB" dirty="0"/>
              <a:t>Types of Flooding </a:t>
            </a:r>
            <a:r>
              <a:rPr lang="en-GB" dirty="0" err="1"/>
              <a:t>Con’t</a:t>
            </a:r>
            <a:endParaRPr lang="en-GB" dirty="0"/>
          </a:p>
        </p:txBody>
      </p:sp>
      <p:sp>
        <p:nvSpPr>
          <p:cNvPr id="3" name="Content Placeholder 2">
            <a:extLst>
              <a:ext uri="{FF2B5EF4-FFF2-40B4-BE49-F238E27FC236}">
                <a16:creationId xmlns:a16="http://schemas.microsoft.com/office/drawing/2014/main" id="{F236B60B-673C-445B-84AE-9C1532DE5CFB}"/>
              </a:ext>
            </a:extLst>
          </p:cNvPr>
          <p:cNvSpPr>
            <a:spLocks noGrp="1"/>
          </p:cNvSpPr>
          <p:nvPr>
            <p:ph sz="half" idx="1"/>
          </p:nvPr>
        </p:nvSpPr>
        <p:spPr>
          <a:xfrm>
            <a:off x="533400" y="1988840"/>
            <a:ext cx="3678560" cy="4258171"/>
          </a:xfrm>
        </p:spPr>
        <p:txBody>
          <a:bodyPr>
            <a:normAutofit/>
          </a:bodyPr>
          <a:lstStyle/>
          <a:p>
            <a:pPr marL="0" indent="0">
              <a:lnSpc>
                <a:spcPct val="90000"/>
              </a:lnSpc>
              <a:buNone/>
            </a:pPr>
            <a:r>
              <a:rPr lang="en-GB" sz="1500" b="1" dirty="0"/>
              <a:t>Main River </a:t>
            </a:r>
            <a:r>
              <a:rPr lang="en-GB" sz="1500" dirty="0"/>
              <a:t>– W</a:t>
            </a:r>
            <a:r>
              <a:rPr lang="en-GB" sz="1500" dirty="0">
                <a:effectLst/>
              </a:rPr>
              <a:t>atercourses legally defined and marked as such on the main rivers map. Generally they are larger streams or rivers, but can be smaller watercourses. The Environment Agency has flood risk management responsibility for them. Flooding occurs due to over topping or breaches of the banks.</a:t>
            </a:r>
            <a:endParaRPr lang="en-GB" sz="1500" dirty="0"/>
          </a:p>
          <a:p>
            <a:pPr marL="0" indent="0">
              <a:lnSpc>
                <a:spcPct val="90000"/>
              </a:lnSpc>
              <a:buNone/>
            </a:pPr>
            <a:endParaRPr lang="en-GB" sz="1500" dirty="0"/>
          </a:p>
          <a:p>
            <a:pPr marL="0" indent="0">
              <a:lnSpc>
                <a:spcPct val="90000"/>
              </a:lnSpc>
              <a:buNone/>
            </a:pPr>
            <a:endParaRPr lang="en-GB" sz="1500" dirty="0"/>
          </a:p>
        </p:txBody>
      </p:sp>
      <p:pic>
        <p:nvPicPr>
          <p:cNvPr id="6" name="Picture 5">
            <a:extLst>
              <a:ext uri="{FF2B5EF4-FFF2-40B4-BE49-F238E27FC236}">
                <a16:creationId xmlns:a16="http://schemas.microsoft.com/office/drawing/2014/main" id="{48E1E1A1-2E93-45B0-9E8B-4F47D5B7B9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42" y="4110217"/>
            <a:ext cx="3318935" cy="1864684"/>
          </a:xfrm>
          <a:prstGeom prst="rect">
            <a:avLst/>
          </a:prstGeom>
        </p:spPr>
      </p:pic>
      <p:pic>
        <p:nvPicPr>
          <p:cNvPr id="2052" name="Picture 4" descr="FLOODING: Four River Don warnings and more rain forecast">
            <a:extLst>
              <a:ext uri="{FF2B5EF4-FFF2-40B4-BE49-F238E27FC236}">
                <a16:creationId xmlns:a16="http://schemas.microsoft.com/office/drawing/2014/main" id="{C338A868-FD33-40FC-8105-994477912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5" y="2408182"/>
            <a:ext cx="3973159" cy="263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56860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ED36-DEC3-4AC4-8C3F-C10D060E3C7A}"/>
              </a:ext>
            </a:extLst>
          </p:cNvPr>
          <p:cNvSpPr>
            <a:spLocks noGrp="1"/>
          </p:cNvSpPr>
          <p:nvPr>
            <p:ph type="title"/>
          </p:nvPr>
        </p:nvSpPr>
        <p:spPr>
          <a:xfrm>
            <a:off x="457200" y="274637"/>
            <a:ext cx="8229600" cy="1142400"/>
          </a:xfrm>
        </p:spPr>
        <p:txBody>
          <a:bodyPr anchor="ctr">
            <a:normAutofit/>
          </a:bodyPr>
          <a:lstStyle/>
          <a:p>
            <a:r>
              <a:rPr lang="en-GB" dirty="0"/>
              <a:t>Types of Flooding </a:t>
            </a:r>
            <a:r>
              <a:rPr lang="en-GB" dirty="0" err="1"/>
              <a:t>Con’t</a:t>
            </a:r>
            <a:endParaRPr lang="en-GB" dirty="0"/>
          </a:p>
        </p:txBody>
      </p:sp>
      <p:sp>
        <p:nvSpPr>
          <p:cNvPr id="3" name="Content Placeholder 2">
            <a:extLst>
              <a:ext uri="{FF2B5EF4-FFF2-40B4-BE49-F238E27FC236}">
                <a16:creationId xmlns:a16="http://schemas.microsoft.com/office/drawing/2014/main" id="{F236B60B-673C-445B-84AE-9C1532DE5CFB}"/>
              </a:ext>
            </a:extLst>
          </p:cNvPr>
          <p:cNvSpPr>
            <a:spLocks noGrp="1"/>
          </p:cNvSpPr>
          <p:nvPr>
            <p:ph sz="half" idx="1"/>
          </p:nvPr>
        </p:nvSpPr>
        <p:spPr>
          <a:xfrm>
            <a:off x="5429513" y="2034572"/>
            <a:ext cx="3171167" cy="3096344"/>
          </a:xfrm>
        </p:spPr>
        <p:txBody>
          <a:bodyPr>
            <a:normAutofit/>
          </a:bodyPr>
          <a:lstStyle/>
          <a:p>
            <a:pPr marL="0" indent="0">
              <a:lnSpc>
                <a:spcPct val="90000"/>
              </a:lnSpc>
              <a:buNone/>
            </a:pPr>
            <a:endParaRPr lang="en-GB" sz="1500" dirty="0"/>
          </a:p>
          <a:p>
            <a:pPr marL="0" indent="0">
              <a:lnSpc>
                <a:spcPct val="90000"/>
              </a:lnSpc>
              <a:buNone/>
            </a:pPr>
            <a:r>
              <a:rPr lang="en-GB" sz="1500" b="1" dirty="0"/>
              <a:t>Reservoir Flooding </a:t>
            </a:r>
            <a:r>
              <a:rPr lang="en-GB" sz="1500" dirty="0"/>
              <a:t>– This is a large body of water that exceeds </a:t>
            </a:r>
            <a:r>
              <a:rPr lang="en-GB" sz="1500" dirty="0">
                <a:effectLst/>
              </a:rPr>
              <a:t>10,000 m³ an example of this is </a:t>
            </a:r>
            <a:r>
              <a:rPr lang="en-GB" sz="1500" dirty="0" err="1">
                <a:effectLst/>
              </a:rPr>
              <a:t>Ulley</a:t>
            </a:r>
            <a:r>
              <a:rPr lang="en-GB" sz="1500" dirty="0">
                <a:effectLst/>
              </a:rPr>
              <a:t> Reservoir. </a:t>
            </a:r>
            <a:r>
              <a:rPr lang="en-GB" sz="1500" b="0" i="0" dirty="0">
                <a:effectLst/>
              </a:rPr>
              <a:t>Uncontrolled releases from reservoirs can cause flooding and this can be catastrophic and cause extensive damage to land and properties both in the immediate and neighbouring areas.</a:t>
            </a:r>
          </a:p>
          <a:p>
            <a:pPr marL="0" indent="0">
              <a:lnSpc>
                <a:spcPct val="90000"/>
              </a:lnSpc>
              <a:buNone/>
            </a:pPr>
            <a:endParaRPr lang="en-GB" sz="1500" dirty="0"/>
          </a:p>
          <a:p>
            <a:pPr marL="0" indent="0">
              <a:lnSpc>
                <a:spcPct val="90000"/>
              </a:lnSpc>
              <a:buNone/>
            </a:pPr>
            <a:r>
              <a:rPr lang="en-GB" sz="1500" dirty="0" err="1"/>
              <a:t>Ulley</a:t>
            </a:r>
            <a:r>
              <a:rPr lang="en-GB" sz="1500" dirty="0"/>
              <a:t> Reservoir – 2007 scour</a:t>
            </a:r>
          </a:p>
          <a:p>
            <a:pPr marL="0" indent="0">
              <a:lnSpc>
                <a:spcPct val="90000"/>
              </a:lnSpc>
              <a:buNone/>
            </a:pPr>
            <a:endParaRPr lang="en-GB" sz="1500" dirty="0"/>
          </a:p>
        </p:txBody>
      </p:sp>
      <p:pic>
        <p:nvPicPr>
          <p:cNvPr id="3074" name="Picture 2" descr="Ulley Reservoir and high velocity spillway flows">
            <a:extLst>
              <a:ext uri="{FF2B5EF4-FFF2-40B4-BE49-F238E27FC236}">
                <a16:creationId xmlns:a16="http://schemas.microsoft.com/office/drawing/2014/main" id="{5DD075B2-6EAD-451D-AE93-FC595CEFBC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30" r="15929" b="2"/>
          <a:stretch/>
        </p:blipFill>
        <p:spPr bwMode="auto">
          <a:xfrm>
            <a:off x="683568" y="1295832"/>
            <a:ext cx="2228056" cy="2349191"/>
          </a:xfrm>
          <a:prstGeom prst="rect">
            <a:avLst/>
          </a:prstGeom>
          <a:solidFill>
            <a:srgbClr val="FFFFFF"/>
          </a:solidFill>
        </p:spPr>
      </p:pic>
      <p:pic>
        <p:nvPicPr>
          <p:cNvPr id="5" name="Picture 4" descr="A high angle view of a road&#10;&#10;Description automatically generated with low confidence">
            <a:extLst>
              <a:ext uri="{FF2B5EF4-FFF2-40B4-BE49-F238E27FC236}">
                <a16:creationId xmlns:a16="http://schemas.microsoft.com/office/drawing/2014/main" id="{41924DC7-0CDB-47C7-8287-8759239686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2841" y="4005064"/>
            <a:ext cx="2877565" cy="1773128"/>
          </a:xfrm>
          <a:prstGeom prst="rect">
            <a:avLst/>
          </a:prstGeom>
        </p:spPr>
      </p:pic>
    </p:spTree>
    <p:extLst>
      <p:ext uri="{BB962C8B-B14F-4D97-AF65-F5344CB8AC3E}">
        <p14:creationId xmlns:p14="http://schemas.microsoft.com/office/powerpoint/2010/main" val="126894795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ED36-DEC3-4AC4-8C3F-C10D060E3C7A}"/>
              </a:ext>
            </a:extLst>
          </p:cNvPr>
          <p:cNvSpPr>
            <a:spLocks noGrp="1"/>
          </p:cNvSpPr>
          <p:nvPr>
            <p:ph type="title"/>
          </p:nvPr>
        </p:nvSpPr>
        <p:spPr>
          <a:xfrm>
            <a:off x="457200" y="274637"/>
            <a:ext cx="8229600" cy="1142400"/>
          </a:xfrm>
        </p:spPr>
        <p:txBody>
          <a:bodyPr anchor="ctr">
            <a:normAutofit/>
          </a:bodyPr>
          <a:lstStyle/>
          <a:p>
            <a:r>
              <a:rPr lang="en-GB" dirty="0"/>
              <a:t>Advice on Flooding</a:t>
            </a:r>
          </a:p>
        </p:txBody>
      </p:sp>
      <p:pic>
        <p:nvPicPr>
          <p:cNvPr id="5" name="Picture 4">
            <a:extLst>
              <a:ext uri="{FF2B5EF4-FFF2-40B4-BE49-F238E27FC236}">
                <a16:creationId xmlns:a16="http://schemas.microsoft.com/office/drawing/2014/main" id="{9FAAB07F-5163-41C0-B100-4ABE7A74AC5B}"/>
              </a:ext>
            </a:extLst>
          </p:cNvPr>
          <p:cNvPicPr>
            <a:picLocks noChangeAspect="1"/>
          </p:cNvPicPr>
          <p:nvPr/>
        </p:nvPicPr>
        <p:blipFill rotWithShape="1">
          <a:blip r:embed="rId2"/>
          <a:srcRect l="5900" t="8997" r="8263"/>
          <a:stretch/>
        </p:blipFill>
        <p:spPr>
          <a:xfrm>
            <a:off x="457200" y="2642113"/>
            <a:ext cx="4038600" cy="2170747"/>
          </a:xfrm>
          <a:prstGeom prst="rect">
            <a:avLst/>
          </a:prstGeom>
          <a:noFill/>
        </p:spPr>
      </p:pic>
      <p:sp>
        <p:nvSpPr>
          <p:cNvPr id="3" name="Content Placeholder 2">
            <a:extLst>
              <a:ext uri="{FF2B5EF4-FFF2-40B4-BE49-F238E27FC236}">
                <a16:creationId xmlns:a16="http://schemas.microsoft.com/office/drawing/2014/main" id="{F236B60B-673C-445B-84AE-9C1532DE5CFB}"/>
              </a:ext>
            </a:extLst>
          </p:cNvPr>
          <p:cNvSpPr>
            <a:spLocks noGrp="1"/>
          </p:cNvSpPr>
          <p:nvPr>
            <p:ph sz="half" idx="2"/>
          </p:nvPr>
        </p:nvSpPr>
        <p:spPr>
          <a:xfrm>
            <a:off x="4648200" y="1598401"/>
            <a:ext cx="4038600" cy="4258171"/>
          </a:xfrm>
        </p:spPr>
        <p:txBody>
          <a:bodyPr>
            <a:normAutofit lnSpcReduction="10000"/>
          </a:bodyPr>
          <a:lstStyle/>
          <a:p>
            <a:pPr marL="0" indent="0">
              <a:lnSpc>
                <a:spcPct val="90000"/>
              </a:lnSpc>
              <a:buNone/>
            </a:pPr>
            <a:r>
              <a:rPr lang="en-GB" sz="2200" dirty="0"/>
              <a:t>The council has a dedicated webpage for advice on flooding, residents should be encouraged to report all flooding problems and sandbag requests through this page. Within a major event issues should be feed through the contact centre on 01709 336003. </a:t>
            </a:r>
          </a:p>
          <a:p>
            <a:pPr marL="0" indent="0">
              <a:lnSpc>
                <a:spcPct val="90000"/>
              </a:lnSpc>
              <a:buNone/>
            </a:pPr>
            <a:endParaRPr lang="en-GB" sz="2200" dirty="0"/>
          </a:p>
          <a:p>
            <a:pPr marL="0" indent="0">
              <a:lnSpc>
                <a:spcPct val="90000"/>
              </a:lnSpc>
              <a:buNone/>
            </a:pPr>
            <a:r>
              <a:rPr lang="en-GB" sz="2200" dirty="0"/>
              <a:t>Included is advice on EA flood warnings, the Met Office’s weather report and information on how to prepare for a flood.</a:t>
            </a:r>
          </a:p>
        </p:txBody>
      </p:sp>
    </p:spTree>
    <p:extLst>
      <p:ext uri="{BB962C8B-B14F-4D97-AF65-F5344CB8AC3E}">
        <p14:creationId xmlns:p14="http://schemas.microsoft.com/office/powerpoint/2010/main" val="159530474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ED36-DEC3-4AC4-8C3F-C10D060E3C7A}"/>
              </a:ext>
            </a:extLst>
          </p:cNvPr>
          <p:cNvSpPr>
            <a:spLocks noGrp="1"/>
          </p:cNvSpPr>
          <p:nvPr>
            <p:ph type="title"/>
          </p:nvPr>
        </p:nvSpPr>
        <p:spPr>
          <a:xfrm>
            <a:off x="457200" y="274637"/>
            <a:ext cx="8229600" cy="1142400"/>
          </a:xfrm>
        </p:spPr>
        <p:txBody>
          <a:bodyPr anchor="ctr">
            <a:normAutofit/>
          </a:bodyPr>
          <a:lstStyle/>
          <a:p>
            <a:r>
              <a:rPr lang="en-GB" dirty="0"/>
              <a:t>Sandbags</a:t>
            </a:r>
          </a:p>
        </p:txBody>
      </p:sp>
      <p:sp>
        <p:nvSpPr>
          <p:cNvPr id="6" name="Content Placeholder 5">
            <a:extLst>
              <a:ext uri="{FF2B5EF4-FFF2-40B4-BE49-F238E27FC236}">
                <a16:creationId xmlns:a16="http://schemas.microsoft.com/office/drawing/2014/main" id="{EDD84E76-CDB9-4780-B1F5-B9C5ECEA6D06}"/>
              </a:ext>
            </a:extLst>
          </p:cNvPr>
          <p:cNvSpPr>
            <a:spLocks noGrp="1"/>
          </p:cNvSpPr>
          <p:nvPr>
            <p:ph sz="half" idx="1"/>
          </p:nvPr>
        </p:nvSpPr>
        <p:spPr>
          <a:xfrm>
            <a:off x="457200" y="1598401"/>
            <a:ext cx="7859216" cy="4258171"/>
          </a:xfrm>
        </p:spPr>
        <p:txBody>
          <a:bodyPr>
            <a:normAutofit/>
          </a:bodyPr>
          <a:lstStyle/>
          <a:p>
            <a:pPr>
              <a:lnSpc>
                <a:spcPct val="90000"/>
              </a:lnSpc>
            </a:pPr>
            <a:r>
              <a:rPr lang="en-GB" sz="1800" dirty="0"/>
              <a:t>Local authorities are not under a duty to provide materials for flood protection but Rotherham do provide sandbags as a preventative measure during a flooding emergency</a:t>
            </a:r>
          </a:p>
          <a:p>
            <a:pPr marL="0" indent="0">
              <a:lnSpc>
                <a:spcPct val="90000"/>
              </a:lnSpc>
              <a:buNone/>
            </a:pPr>
            <a:endParaRPr lang="en-GB" sz="1800" dirty="0"/>
          </a:p>
          <a:p>
            <a:pPr>
              <a:lnSpc>
                <a:spcPct val="90000"/>
              </a:lnSpc>
            </a:pPr>
            <a:r>
              <a:rPr lang="en-GB" sz="1800" dirty="0"/>
              <a:t>No guarantee can be given that sandbags will be provided or delivered within a specified timescale and there may be some delay in their delivery. At times of high demand restrictions may be placed on the number of sandbags made available to individual properties. </a:t>
            </a:r>
          </a:p>
          <a:p>
            <a:pPr marL="0" indent="0">
              <a:lnSpc>
                <a:spcPct val="90000"/>
              </a:lnSpc>
              <a:buNone/>
            </a:pPr>
            <a:endParaRPr lang="en-GB" sz="1800" dirty="0"/>
          </a:p>
          <a:p>
            <a:pPr>
              <a:lnSpc>
                <a:spcPct val="90000"/>
              </a:lnSpc>
            </a:pPr>
            <a:r>
              <a:rPr lang="en-GB" sz="1800" dirty="0"/>
              <a:t>Whilst the use of sandbags can restrict flooding they will not totally prevent the encroachment of floodwater into a building</a:t>
            </a:r>
          </a:p>
          <a:p>
            <a:pPr marL="0" indent="0">
              <a:lnSpc>
                <a:spcPct val="90000"/>
              </a:lnSpc>
              <a:buNone/>
            </a:pPr>
            <a:endParaRPr lang="en-GB" sz="1800" dirty="0"/>
          </a:p>
          <a:p>
            <a:pPr>
              <a:lnSpc>
                <a:spcPct val="90000"/>
              </a:lnSpc>
            </a:pPr>
            <a:r>
              <a:rPr lang="en-GB" sz="1800" dirty="0"/>
              <a:t>Sandbag Stock</a:t>
            </a:r>
          </a:p>
          <a:p>
            <a:pPr marL="742929" lvl="1" indent="-342900">
              <a:lnSpc>
                <a:spcPct val="90000"/>
              </a:lnSpc>
              <a:buFont typeface="Calibri" panose="020F0502020204030204" pitchFamily="34" charset="0"/>
              <a:buChar char="-"/>
            </a:pPr>
            <a:r>
              <a:rPr lang="en-GB" sz="1800" dirty="0">
                <a:effectLst/>
              </a:rPr>
              <a:t>The Council holds around 1,500 sandbags</a:t>
            </a:r>
          </a:p>
          <a:p>
            <a:pPr>
              <a:lnSpc>
                <a:spcPct val="90000"/>
              </a:lnSpc>
            </a:pPr>
            <a:endParaRPr lang="en-GB" sz="1800" dirty="0"/>
          </a:p>
        </p:txBody>
      </p:sp>
      <p:pic>
        <p:nvPicPr>
          <p:cNvPr id="5122" name="Picture 2" descr="Home Owners Prepare for Flood Water with Sandbag Defences at Front Doors,Bridge  Street, Osney Island, Oxford 25th July 2007 Stock Photo - Alamy">
            <a:extLst>
              <a:ext uri="{FF2B5EF4-FFF2-40B4-BE49-F238E27FC236}">
                <a16:creationId xmlns:a16="http://schemas.microsoft.com/office/drawing/2014/main" id="{0C6CC286-3DF0-424C-BE6E-0890D4D313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94"/>
          <a:stretch/>
        </p:blipFill>
        <p:spPr bwMode="auto">
          <a:xfrm>
            <a:off x="5796136" y="4581128"/>
            <a:ext cx="2444080" cy="1650182"/>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5415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ED36-DEC3-4AC4-8C3F-C10D060E3C7A}"/>
              </a:ext>
            </a:extLst>
          </p:cNvPr>
          <p:cNvSpPr>
            <a:spLocks noGrp="1"/>
          </p:cNvSpPr>
          <p:nvPr>
            <p:ph type="title"/>
          </p:nvPr>
        </p:nvSpPr>
        <p:spPr>
          <a:xfrm>
            <a:off x="457200" y="274637"/>
            <a:ext cx="8229600" cy="1142400"/>
          </a:xfrm>
        </p:spPr>
        <p:txBody>
          <a:bodyPr anchor="ctr">
            <a:normAutofit/>
          </a:bodyPr>
          <a:lstStyle/>
          <a:p>
            <a:r>
              <a:rPr lang="en-GB" dirty="0"/>
              <a:t>Property Flood Resilience (PFR)</a:t>
            </a:r>
          </a:p>
        </p:txBody>
      </p:sp>
      <p:sp>
        <p:nvSpPr>
          <p:cNvPr id="6" name="Content Placeholder 5">
            <a:extLst>
              <a:ext uri="{FF2B5EF4-FFF2-40B4-BE49-F238E27FC236}">
                <a16:creationId xmlns:a16="http://schemas.microsoft.com/office/drawing/2014/main" id="{22035EBE-5076-4BB6-B30A-896F431AA5AC}"/>
              </a:ext>
            </a:extLst>
          </p:cNvPr>
          <p:cNvSpPr>
            <a:spLocks noGrp="1"/>
          </p:cNvSpPr>
          <p:nvPr>
            <p:ph sz="half" idx="2"/>
          </p:nvPr>
        </p:nvSpPr>
        <p:spPr>
          <a:xfrm>
            <a:off x="611560" y="1556792"/>
            <a:ext cx="4038600" cy="4258171"/>
          </a:xfrm>
        </p:spPr>
        <p:txBody>
          <a:bodyPr>
            <a:normAutofit lnSpcReduction="10000"/>
          </a:bodyPr>
          <a:lstStyle/>
          <a:p>
            <a:r>
              <a:rPr lang="en-GB" sz="1800" dirty="0"/>
              <a:t>Following the floods of November 2019, Defra offered each property that had suffered internal flooding £5k towards PFR.</a:t>
            </a:r>
          </a:p>
          <a:p>
            <a:r>
              <a:rPr lang="en-GB" sz="1800" dirty="0"/>
              <a:t>PFR is a resilience measure and will not fully reduce the risk of flooding, however can help with recoverability of the property after a flood event.</a:t>
            </a:r>
          </a:p>
          <a:p>
            <a:r>
              <a:rPr lang="en-GB" sz="1800" dirty="0"/>
              <a:t>PFR features can vary depending on the house type and flooding mechanism.</a:t>
            </a:r>
          </a:p>
          <a:p>
            <a:r>
              <a:rPr lang="en-GB" sz="1800" dirty="0"/>
              <a:t>Within Rotherham there has many properties that have taken advantage of the PFR Grant.</a:t>
            </a:r>
          </a:p>
        </p:txBody>
      </p:sp>
      <p:pic>
        <p:nvPicPr>
          <p:cNvPr id="6146" name="Picture 2" descr="Flood Barrier For Doors | The Flood Company">
            <a:extLst>
              <a:ext uri="{FF2B5EF4-FFF2-40B4-BE49-F238E27FC236}">
                <a16:creationId xmlns:a16="http://schemas.microsoft.com/office/drawing/2014/main" id="{E2D9C16B-99FC-4723-B9E0-2C541CB91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246" y="1523324"/>
            <a:ext cx="2787774" cy="37170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uffalo Air Brick Flood Covers | The Flood Company">
            <a:extLst>
              <a:ext uri="{FF2B5EF4-FFF2-40B4-BE49-F238E27FC236}">
                <a16:creationId xmlns:a16="http://schemas.microsoft.com/office/drawing/2014/main" id="{707CF5AE-56CA-4FFB-8CBB-8F6030D5E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387" y="450912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3792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A3B8C-5055-4311-A687-6CE9C7F056F2}"/>
              </a:ext>
            </a:extLst>
          </p:cNvPr>
          <p:cNvSpPr>
            <a:spLocks noGrp="1"/>
          </p:cNvSpPr>
          <p:nvPr>
            <p:ph type="title"/>
          </p:nvPr>
        </p:nvSpPr>
        <p:spPr>
          <a:xfrm>
            <a:off x="628650" y="365127"/>
            <a:ext cx="7886700" cy="615602"/>
          </a:xfrm>
        </p:spPr>
        <p:txBody>
          <a:bodyPr>
            <a:normAutofit fontScale="90000"/>
          </a:bodyPr>
          <a:lstStyle/>
          <a:p>
            <a:r>
              <a:rPr lang="en-GB" sz="4000" b="1" dirty="0"/>
              <a:t>Headline Statistics</a:t>
            </a:r>
          </a:p>
        </p:txBody>
      </p:sp>
      <p:sp>
        <p:nvSpPr>
          <p:cNvPr id="3" name="Content Placeholder 2">
            <a:extLst>
              <a:ext uri="{FF2B5EF4-FFF2-40B4-BE49-F238E27FC236}">
                <a16:creationId xmlns:a16="http://schemas.microsoft.com/office/drawing/2014/main" id="{E41E2623-C775-4495-9BD7-A178D59A9312}"/>
              </a:ext>
            </a:extLst>
          </p:cNvPr>
          <p:cNvSpPr>
            <a:spLocks noGrp="1"/>
          </p:cNvSpPr>
          <p:nvPr>
            <p:ph idx="1"/>
          </p:nvPr>
        </p:nvSpPr>
        <p:spPr>
          <a:xfrm>
            <a:off x="323528" y="980730"/>
            <a:ext cx="8191822" cy="5512144"/>
          </a:xfrm>
        </p:spPr>
        <p:txBody>
          <a:bodyPr>
            <a:normAutofit fontScale="32500" lnSpcReduction="20000"/>
          </a:bodyPr>
          <a:lstStyle/>
          <a:p>
            <a:pPr marL="342900" lvl="0" indent="-342900">
              <a:spcAft>
                <a:spcPts val="0"/>
              </a:spcAft>
              <a:buFont typeface="Symbol" panose="05050102010706020507" pitchFamily="18" charset="2"/>
              <a:buChar char=""/>
            </a:pPr>
            <a:r>
              <a:rPr lang="en-GB" sz="5600" dirty="0">
                <a:effectLst/>
                <a:latin typeface="Arial" panose="020B0604020202020204" pitchFamily="34" charset="0"/>
                <a:ea typeface="Arial" panose="020B0604020202020204" pitchFamily="34" charset="0"/>
                <a:cs typeface="Times New Roman" panose="02020603050405020304" pitchFamily="18" charset="0"/>
              </a:rPr>
              <a:t>1,241 offers to volunteer (as up to February 21) - 569 of those did not go through the DBS process so did not become active volunteers</a:t>
            </a:r>
          </a:p>
          <a:p>
            <a:pPr marL="342900" lvl="0" indent="-342900">
              <a:spcAft>
                <a:spcPts val="0"/>
              </a:spcAft>
              <a:buFont typeface="Symbol" panose="05050102010706020507" pitchFamily="18" charset="2"/>
              <a:buChar char=""/>
            </a:pPr>
            <a:r>
              <a:rPr lang="en-GB" sz="5600" dirty="0">
                <a:latin typeface="Arial" panose="020B0604020202020204" pitchFamily="34" charset="0"/>
                <a:ea typeface="Arial" panose="020B0604020202020204" pitchFamily="34" charset="0"/>
                <a:cs typeface="Times New Roman" panose="02020603050405020304" pitchFamily="18" charset="0"/>
              </a:rPr>
              <a:t>1,018 households supported by volunteers (as up to April 21)</a:t>
            </a:r>
          </a:p>
          <a:p>
            <a:pPr marL="342900" lvl="0" indent="-342900">
              <a:spcAft>
                <a:spcPts val="0"/>
              </a:spcAft>
              <a:buFont typeface="Symbol" panose="05050102010706020507" pitchFamily="18" charset="2"/>
              <a:buChar char=""/>
            </a:pPr>
            <a:r>
              <a:rPr lang="en-GB" sz="5600" dirty="0">
                <a:latin typeface="Arial" panose="020B0604020202020204" pitchFamily="34" charset="0"/>
                <a:ea typeface="Arial" panose="020B0604020202020204" pitchFamily="34" charset="0"/>
                <a:cs typeface="Times New Roman" panose="02020603050405020304" pitchFamily="18" charset="0"/>
              </a:rPr>
              <a:t>Main activities undertaken –</a:t>
            </a:r>
          </a:p>
          <a:p>
            <a:pPr marL="742929" lvl="1" indent="-342900">
              <a:buFont typeface="Wingdings" panose="05000000000000000000" pitchFamily="2" charset="2"/>
              <a:buChar char=""/>
            </a:pPr>
            <a:r>
              <a:rPr lang="en-GB" sz="5600" dirty="0">
                <a:latin typeface="Arial" panose="020B0604020202020204" pitchFamily="34" charset="0"/>
                <a:ea typeface="Arial" panose="020B0604020202020204" pitchFamily="34" charset="0"/>
                <a:cs typeface="Times New Roman" panose="02020603050405020304" pitchFamily="18" charset="0"/>
              </a:rPr>
              <a:t>Prescription collection – 37%</a:t>
            </a:r>
          </a:p>
          <a:p>
            <a:pPr marL="742929" lvl="1" indent="-342900">
              <a:buFont typeface="Wingdings" panose="05000000000000000000" pitchFamily="2" charset="2"/>
              <a:buChar char=""/>
            </a:pPr>
            <a:r>
              <a:rPr lang="en-GB" sz="5600" dirty="0">
                <a:latin typeface="Arial" panose="020B0604020202020204" pitchFamily="34" charset="0"/>
                <a:ea typeface="Arial" panose="020B0604020202020204" pitchFamily="34" charset="0"/>
                <a:cs typeface="Times New Roman" panose="02020603050405020304" pitchFamily="18" charset="0"/>
              </a:rPr>
              <a:t>Food shopping – 29%</a:t>
            </a:r>
          </a:p>
          <a:p>
            <a:pPr marL="742929" lvl="1" indent="-342900">
              <a:buFont typeface="Wingdings" panose="05000000000000000000" pitchFamily="2" charset="2"/>
              <a:buChar char=""/>
            </a:pPr>
            <a:r>
              <a:rPr lang="en-GB" sz="5600" dirty="0">
                <a:latin typeface="Arial" panose="020B0604020202020204" pitchFamily="34" charset="0"/>
                <a:ea typeface="Arial" panose="020B0604020202020204" pitchFamily="34" charset="0"/>
                <a:cs typeface="Times New Roman" panose="02020603050405020304" pitchFamily="18" charset="0"/>
              </a:rPr>
              <a:t>Telephone befriending – 13%</a:t>
            </a:r>
          </a:p>
          <a:p>
            <a:pPr marL="342900" lvl="0" indent="-342900">
              <a:spcAft>
                <a:spcPts val="0"/>
              </a:spcAft>
              <a:buFont typeface="Symbol" panose="05050102010706020507" pitchFamily="18" charset="2"/>
              <a:buChar char=""/>
            </a:pPr>
            <a:r>
              <a:rPr lang="en-GB" sz="5600" dirty="0">
                <a:effectLst/>
                <a:latin typeface="Arial" panose="020B0604020202020204" pitchFamily="34" charset="0"/>
                <a:ea typeface="Arial" panose="020B0604020202020204" pitchFamily="34" charset="0"/>
                <a:cs typeface="Times New Roman" panose="02020603050405020304" pitchFamily="18" charset="0"/>
              </a:rPr>
              <a:t>Sitwell and Boston Castle wards saw the greatest number of volunteers, Maltby, Dinnington &amp; Wales saw the least</a:t>
            </a:r>
          </a:p>
          <a:p>
            <a:pPr marL="342900" lvl="0" indent="-342900">
              <a:spcAft>
                <a:spcPts val="0"/>
              </a:spcAft>
              <a:buFont typeface="Symbol" panose="05050102010706020507" pitchFamily="18" charset="2"/>
              <a:buChar char=""/>
            </a:pPr>
            <a:r>
              <a:rPr lang="en-GB" sz="5600" dirty="0">
                <a:effectLst/>
                <a:latin typeface="Arial" panose="020B0604020202020204" pitchFamily="34" charset="0"/>
                <a:ea typeface="Arial" panose="020B0604020202020204" pitchFamily="34" charset="0"/>
                <a:cs typeface="Times New Roman" panose="02020603050405020304" pitchFamily="18" charset="0"/>
              </a:rPr>
              <a:t>166 volunteers are currently active (as up to April 21)</a:t>
            </a:r>
          </a:p>
          <a:p>
            <a:pPr marL="342900" lvl="0" indent="-342900">
              <a:spcAft>
                <a:spcPts val="0"/>
              </a:spcAft>
              <a:buFont typeface="Symbol" panose="05050102010706020507" pitchFamily="18" charset="2"/>
              <a:buChar char=""/>
            </a:pPr>
            <a:r>
              <a:rPr lang="en-GB" sz="5600" dirty="0">
                <a:effectLst/>
                <a:latin typeface="Arial" panose="020B0604020202020204" pitchFamily="34" charset="0"/>
                <a:ea typeface="Arial" panose="020B0604020202020204" pitchFamily="34" charset="0"/>
                <a:cs typeface="Times New Roman" panose="02020603050405020304" pitchFamily="18" charset="0"/>
              </a:rPr>
              <a:t>Demographics of those volunteers who responded – </a:t>
            </a:r>
          </a:p>
          <a:p>
            <a:pPr marL="742929" lvl="1" indent="-342900">
              <a:buFont typeface="Wingdings" panose="05000000000000000000" pitchFamily="2" charset="2"/>
              <a:buChar char=""/>
            </a:pPr>
            <a:r>
              <a:rPr lang="en-GB" sz="5600" dirty="0">
                <a:effectLst/>
                <a:latin typeface="Arial" panose="020B0604020202020204" pitchFamily="34" charset="0"/>
                <a:ea typeface="Arial" panose="020B0604020202020204" pitchFamily="34" charset="0"/>
                <a:cs typeface="Times New Roman" panose="02020603050405020304" pitchFamily="18" charset="0"/>
              </a:rPr>
              <a:t>94% White British</a:t>
            </a:r>
          </a:p>
          <a:p>
            <a:pPr marL="742929" lvl="1" indent="-342900">
              <a:buFont typeface="Wingdings" panose="05000000000000000000" pitchFamily="2" charset="2"/>
              <a:buChar char=""/>
            </a:pPr>
            <a:r>
              <a:rPr lang="en-GB" sz="5600" dirty="0">
                <a:effectLst/>
                <a:latin typeface="Arial" panose="020B0604020202020204" pitchFamily="34" charset="0"/>
                <a:ea typeface="Arial" panose="020B0604020202020204" pitchFamily="34" charset="0"/>
                <a:cs typeface="Times New Roman" panose="02020603050405020304" pitchFamily="18" charset="0"/>
              </a:rPr>
              <a:t>67% female</a:t>
            </a:r>
          </a:p>
          <a:p>
            <a:pPr marL="742929" lvl="1" indent="-342900">
              <a:buFont typeface="Wingdings" panose="05000000000000000000" pitchFamily="2" charset="2"/>
              <a:buChar char=""/>
            </a:pPr>
            <a:r>
              <a:rPr lang="en-GB" sz="5600" dirty="0">
                <a:effectLst/>
                <a:latin typeface="Arial" panose="020B0604020202020204" pitchFamily="34" charset="0"/>
                <a:ea typeface="Arial" panose="020B0604020202020204" pitchFamily="34" charset="0"/>
                <a:cs typeface="Times New Roman" panose="02020603050405020304" pitchFamily="18" charset="0"/>
              </a:rPr>
              <a:t>39% 55-64 years old</a:t>
            </a:r>
          </a:p>
          <a:p>
            <a:pPr marL="342900" lvl="0" indent="-342900">
              <a:spcAft>
                <a:spcPts val="0"/>
              </a:spcAft>
              <a:buFont typeface="Symbol" panose="05050102010706020507" pitchFamily="18" charset="2"/>
              <a:buChar char=""/>
            </a:pPr>
            <a:r>
              <a:rPr lang="en-GB" sz="5600" dirty="0">
                <a:effectLst/>
                <a:latin typeface="Arial" panose="020B0604020202020204" pitchFamily="34" charset="0"/>
                <a:ea typeface="Arial" panose="020B0604020202020204" pitchFamily="34" charset="0"/>
                <a:cs typeface="Times New Roman" panose="02020603050405020304" pitchFamily="18" charset="0"/>
              </a:rPr>
              <a:t>41% of volunteers who responded said they had never volunteered before</a:t>
            </a:r>
          </a:p>
          <a:p>
            <a:pPr marL="342900" lvl="0" indent="-342900">
              <a:spcAft>
                <a:spcPts val="0"/>
              </a:spcAft>
              <a:buFont typeface="Symbol" panose="05050102010706020507" pitchFamily="18" charset="2"/>
              <a:buChar char=""/>
            </a:pPr>
            <a:r>
              <a:rPr lang="en-GB" sz="5600" dirty="0">
                <a:effectLst/>
                <a:latin typeface="Arial" panose="020B0604020202020204" pitchFamily="34" charset="0"/>
                <a:ea typeface="Arial" panose="020B0604020202020204" pitchFamily="34" charset="0"/>
                <a:cs typeface="Times New Roman" panose="02020603050405020304" pitchFamily="18" charset="0"/>
              </a:rPr>
              <a:t>90% of the volunteers who responded stated their main motivation was to ‘help their community’ and 40% stated it was to ‘utilise spare time’</a:t>
            </a:r>
          </a:p>
          <a:p>
            <a:pPr marL="342900" lvl="0" indent="-342900">
              <a:spcAft>
                <a:spcPts val="0"/>
              </a:spcAft>
              <a:buFont typeface="Symbol" panose="05050102010706020507" pitchFamily="18" charset="2"/>
              <a:buChar char=""/>
            </a:pPr>
            <a:r>
              <a:rPr lang="en-GB" sz="5600" dirty="0">
                <a:effectLst/>
                <a:latin typeface="Arial" panose="020B0604020202020204" pitchFamily="34" charset="0"/>
                <a:ea typeface="Arial" panose="020B0604020202020204" pitchFamily="34" charset="0"/>
                <a:cs typeface="Times New Roman" panose="02020603050405020304" pitchFamily="18" charset="0"/>
              </a:rPr>
              <a:t>The majority of volunteers responding expressed a view that it made them ‘feel part of their community’ as well as giving them an opportunity to ‘help neighbours’.</a:t>
            </a:r>
          </a:p>
          <a:p>
            <a:endParaRPr lang="en-GB" dirty="0"/>
          </a:p>
        </p:txBody>
      </p:sp>
    </p:spTree>
    <p:extLst>
      <p:ext uri="{BB962C8B-B14F-4D97-AF65-F5344CB8AC3E}">
        <p14:creationId xmlns:p14="http://schemas.microsoft.com/office/powerpoint/2010/main" val="2592206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35644"/>
            <a:ext cx="8229600" cy="1143000"/>
          </a:xfrm>
        </p:spPr>
        <p:txBody>
          <a:bodyPr>
            <a:noAutofit/>
          </a:bodyPr>
          <a:lstStyle/>
          <a:p>
            <a:r>
              <a:rPr lang="en-GB" sz="3000" b="1" dirty="0"/>
              <a:t>Property Flood Resilience (PFR) Solutions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B9086-A8B0-413D-8ED5-13F51327E4FF}" type="slidenum">
              <a:rPr kumimoji="0" lang="en-GB" sz="14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4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Content Placeholder 5">
            <a:extLst>
              <a:ext uri="{FF2B5EF4-FFF2-40B4-BE49-F238E27FC236}">
                <a16:creationId xmlns:a16="http://schemas.microsoft.com/office/drawing/2014/main" id="{B109DDCC-14EA-4A31-A88D-5A7A63FF3C03}"/>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34144" y="863529"/>
            <a:ext cx="8591452" cy="4822896"/>
          </a:xfrm>
          <a:prstGeom prst="rect">
            <a:avLst/>
          </a:prstGeom>
        </p:spPr>
      </p:pic>
    </p:spTree>
    <p:custDataLst>
      <p:tags r:id="rId1"/>
    </p:custDataLst>
    <p:extLst>
      <p:ext uri="{BB962C8B-B14F-4D97-AF65-F5344CB8AC3E}">
        <p14:creationId xmlns:p14="http://schemas.microsoft.com/office/powerpoint/2010/main" val="283476955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ED36-DEC3-4AC4-8C3F-C10D060E3C7A}"/>
              </a:ext>
            </a:extLst>
          </p:cNvPr>
          <p:cNvSpPr>
            <a:spLocks noGrp="1"/>
          </p:cNvSpPr>
          <p:nvPr>
            <p:ph type="title"/>
          </p:nvPr>
        </p:nvSpPr>
        <p:spPr>
          <a:xfrm>
            <a:off x="457200" y="274637"/>
            <a:ext cx="8229600" cy="1142400"/>
          </a:xfrm>
        </p:spPr>
        <p:txBody>
          <a:bodyPr anchor="ctr">
            <a:normAutofit/>
          </a:bodyPr>
          <a:lstStyle/>
          <a:p>
            <a:r>
              <a:rPr lang="en-GB" dirty="0"/>
              <a:t>Connected By Water</a:t>
            </a:r>
          </a:p>
        </p:txBody>
      </p:sp>
      <p:pic>
        <p:nvPicPr>
          <p:cNvPr id="4" name="Picture 3">
            <a:extLst>
              <a:ext uri="{FF2B5EF4-FFF2-40B4-BE49-F238E27FC236}">
                <a16:creationId xmlns:a16="http://schemas.microsoft.com/office/drawing/2014/main" id="{210F2F9D-7356-4B36-8D57-4B4645A89F96}"/>
              </a:ext>
            </a:extLst>
          </p:cNvPr>
          <p:cNvPicPr>
            <a:picLocks noChangeAspect="1"/>
          </p:cNvPicPr>
          <p:nvPr/>
        </p:nvPicPr>
        <p:blipFill>
          <a:blip r:embed="rId2"/>
          <a:stretch>
            <a:fillRect/>
          </a:stretch>
        </p:blipFill>
        <p:spPr>
          <a:xfrm>
            <a:off x="37638" y="2646351"/>
            <a:ext cx="4610562" cy="1556063"/>
          </a:xfrm>
          <a:prstGeom prst="rect">
            <a:avLst/>
          </a:prstGeom>
          <a:noFill/>
        </p:spPr>
      </p:pic>
      <p:sp>
        <p:nvSpPr>
          <p:cNvPr id="9" name="Content Placeholder 3">
            <a:extLst>
              <a:ext uri="{FF2B5EF4-FFF2-40B4-BE49-F238E27FC236}">
                <a16:creationId xmlns:a16="http://schemas.microsoft.com/office/drawing/2014/main" id="{F27C08F6-DFE7-419C-D042-038E129F3416}"/>
              </a:ext>
            </a:extLst>
          </p:cNvPr>
          <p:cNvSpPr>
            <a:spLocks noGrp="1"/>
          </p:cNvSpPr>
          <p:nvPr>
            <p:ph sz="half" idx="2"/>
          </p:nvPr>
        </p:nvSpPr>
        <p:spPr>
          <a:xfrm>
            <a:off x="4648200" y="1598401"/>
            <a:ext cx="4038600" cy="4258171"/>
          </a:xfrm>
        </p:spPr>
        <p:txBody>
          <a:bodyPr>
            <a:normAutofit fontScale="92500" lnSpcReduction="20000"/>
          </a:bodyPr>
          <a:lstStyle/>
          <a:p>
            <a:r>
              <a:rPr lang="en-GB" dirty="0"/>
              <a:t>The flooding in November 2019 provided the catalyst for the creation of this Connected by Water Plan. One of the wettest autumns on record led to unprecedented river levels, and widespread flooding across South Yorkshire. </a:t>
            </a:r>
            <a:endParaRPr lang="en-US" b="1" dirty="0"/>
          </a:p>
        </p:txBody>
      </p:sp>
      <p:sp>
        <p:nvSpPr>
          <p:cNvPr id="6" name="Title 1">
            <a:extLst>
              <a:ext uri="{FF2B5EF4-FFF2-40B4-BE49-F238E27FC236}">
                <a16:creationId xmlns:a16="http://schemas.microsoft.com/office/drawing/2014/main" id="{71FA8ADC-D296-477E-849E-BE900C899DDC}"/>
              </a:ext>
            </a:extLst>
          </p:cNvPr>
          <p:cNvSpPr txBox="1">
            <a:spLocks/>
          </p:cNvSpPr>
          <p:nvPr/>
        </p:nvSpPr>
        <p:spPr>
          <a:xfrm>
            <a:off x="107504" y="1916832"/>
            <a:ext cx="4320480" cy="710352"/>
          </a:xfrm>
          <a:prstGeom prst="rect">
            <a:avLst/>
          </a:prstGeom>
        </p:spPr>
        <p:txBody>
          <a:bodyPr vert="horz" lIns="91438" tIns="45719" rIns="91438" bIns="45719" rtlCol="0" anchor="ctr">
            <a:normAutofit/>
          </a:bodyPr>
          <a:lstStyle>
            <a:lvl1pPr algn="l" defTabSz="914355" rtl="0" eaLnBrk="1" latinLnBrk="0" hangingPunct="1">
              <a:spcBef>
                <a:spcPct val="0"/>
              </a:spcBef>
              <a:buNone/>
              <a:defRPr sz="4000" b="1" kern="1200">
                <a:solidFill>
                  <a:schemeClr val="bg2"/>
                </a:solidFill>
                <a:latin typeface="+mn-lt"/>
                <a:ea typeface="+mj-ea"/>
                <a:cs typeface="+mj-cs"/>
              </a:defRPr>
            </a:lvl1pPr>
          </a:lstStyle>
          <a:p>
            <a:pPr marL="0" marR="0" lvl="0" indent="0" algn="l" defTabSz="914355" rtl="0" eaLnBrk="1" fontAlgn="auto" latinLnBrk="0" hangingPunct="1">
              <a:lnSpc>
                <a:spcPct val="100000"/>
              </a:lnSpc>
              <a:spcBef>
                <a:spcPct val="0"/>
              </a:spcBef>
              <a:spcAft>
                <a:spcPts val="0"/>
              </a:spcAft>
              <a:buClrTx/>
              <a:buSzTx/>
              <a:buFontTx/>
              <a:buNone/>
              <a:tabLst/>
              <a:defRPr/>
            </a:pPr>
            <a:r>
              <a:rPr kumimoji="0" lang="en-GB" sz="3200" b="0" i="0" u="sng" strike="noStrike" kern="1200" cap="none" spc="0" normalizeH="0" baseline="0" noProof="0" dirty="0">
                <a:ln>
                  <a:noFill/>
                </a:ln>
                <a:solidFill>
                  <a:srgbClr val="4F758B"/>
                </a:solidFill>
                <a:effectLst/>
                <a:uLnTx/>
                <a:uFillTx/>
                <a:latin typeface="Arial"/>
                <a:ea typeface="+mj-ea"/>
                <a:cs typeface="+mj-cs"/>
              </a:rPr>
              <a:t>Themes</a:t>
            </a:r>
          </a:p>
        </p:txBody>
      </p:sp>
      <p:pic>
        <p:nvPicPr>
          <p:cNvPr id="7" name="Picture 6">
            <a:extLst>
              <a:ext uri="{FF2B5EF4-FFF2-40B4-BE49-F238E27FC236}">
                <a16:creationId xmlns:a16="http://schemas.microsoft.com/office/drawing/2014/main" id="{02C88715-92F3-41E2-B6AA-8F10794D8A98}"/>
              </a:ext>
            </a:extLst>
          </p:cNvPr>
          <p:cNvPicPr>
            <a:picLocks noChangeAspect="1"/>
          </p:cNvPicPr>
          <p:nvPr/>
        </p:nvPicPr>
        <p:blipFill>
          <a:blip r:embed="rId3"/>
          <a:stretch>
            <a:fillRect/>
          </a:stretch>
        </p:blipFill>
        <p:spPr>
          <a:xfrm>
            <a:off x="1109689" y="4293096"/>
            <a:ext cx="2367654" cy="2132856"/>
          </a:xfrm>
          <a:prstGeom prst="rect">
            <a:avLst/>
          </a:prstGeom>
        </p:spPr>
      </p:pic>
    </p:spTree>
    <p:extLst>
      <p:ext uri="{BB962C8B-B14F-4D97-AF65-F5344CB8AC3E}">
        <p14:creationId xmlns:p14="http://schemas.microsoft.com/office/powerpoint/2010/main" val="264510722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ED36-DEC3-4AC4-8C3F-C10D060E3C7A}"/>
              </a:ext>
            </a:extLst>
          </p:cNvPr>
          <p:cNvSpPr>
            <a:spLocks noGrp="1"/>
          </p:cNvSpPr>
          <p:nvPr>
            <p:ph type="title"/>
          </p:nvPr>
        </p:nvSpPr>
        <p:spPr>
          <a:xfrm>
            <a:off x="457200" y="274637"/>
            <a:ext cx="8229600" cy="1142400"/>
          </a:xfrm>
        </p:spPr>
        <p:txBody>
          <a:bodyPr anchor="ctr">
            <a:normAutofit/>
          </a:bodyPr>
          <a:lstStyle/>
          <a:p>
            <a:r>
              <a:rPr lang="en-GB" dirty="0"/>
              <a:t>Maintenance</a:t>
            </a:r>
          </a:p>
        </p:txBody>
      </p:sp>
      <p:sp>
        <p:nvSpPr>
          <p:cNvPr id="3" name="Content Placeholder 2">
            <a:extLst>
              <a:ext uri="{FF2B5EF4-FFF2-40B4-BE49-F238E27FC236}">
                <a16:creationId xmlns:a16="http://schemas.microsoft.com/office/drawing/2014/main" id="{F236B60B-673C-445B-84AE-9C1532DE5CFB}"/>
              </a:ext>
            </a:extLst>
          </p:cNvPr>
          <p:cNvSpPr>
            <a:spLocks noGrp="1"/>
          </p:cNvSpPr>
          <p:nvPr>
            <p:ph sz="half" idx="1"/>
          </p:nvPr>
        </p:nvSpPr>
        <p:spPr>
          <a:xfrm>
            <a:off x="457200" y="1598401"/>
            <a:ext cx="4038600" cy="4258171"/>
          </a:xfrm>
        </p:spPr>
        <p:txBody>
          <a:bodyPr>
            <a:normAutofit fontScale="92500" lnSpcReduction="10000"/>
          </a:bodyPr>
          <a:lstStyle/>
          <a:p>
            <a:pPr marL="0" indent="0">
              <a:lnSpc>
                <a:spcPct val="90000"/>
              </a:lnSpc>
              <a:buNone/>
            </a:pPr>
            <a:r>
              <a:rPr lang="en-GB" sz="1800" dirty="0"/>
              <a:t>Rotherham Council has a vast amount of drainage assets that are maintained on a cyclical program.</a:t>
            </a:r>
          </a:p>
          <a:p>
            <a:pPr>
              <a:lnSpc>
                <a:spcPct val="90000"/>
              </a:lnSpc>
            </a:pPr>
            <a:r>
              <a:rPr lang="en-GB" sz="1800" dirty="0"/>
              <a:t>Gully cleansing is scheduled to be carried out at a minimum of once per year per gully becoming more frequent on arterial routes</a:t>
            </a:r>
          </a:p>
          <a:p>
            <a:pPr>
              <a:lnSpc>
                <a:spcPct val="90000"/>
              </a:lnSpc>
            </a:pPr>
            <a:r>
              <a:rPr lang="en-GB" sz="1800" dirty="0"/>
              <a:t>Soakaways, interceptors and trash screens on a 3 month program.</a:t>
            </a:r>
          </a:p>
          <a:p>
            <a:pPr>
              <a:lnSpc>
                <a:spcPct val="90000"/>
              </a:lnSpc>
            </a:pPr>
            <a:r>
              <a:rPr lang="en-GB" sz="1800" dirty="0"/>
              <a:t>All critical assets within a vulnerable area are cleansed on the issue of a flood warning.</a:t>
            </a:r>
          </a:p>
          <a:p>
            <a:pPr marL="0" indent="0">
              <a:lnSpc>
                <a:spcPct val="90000"/>
              </a:lnSpc>
              <a:buNone/>
            </a:pPr>
            <a:endParaRPr lang="en-GB" sz="1800" dirty="0"/>
          </a:p>
          <a:p>
            <a:pPr>
              <a:lnSpc>
                <a:spcPct val="90000"/>
              </a:lnSpc>
            </a:pPr>
            <a:endParaRPr lang="en-GB" sz="1800" dirty="0"/>
          </a:p>
          <a:p>
            <a:pPr>
              <a:lnSpc>
                <a:spcPct val="90000"/>
              </a:lnSpc>
            </a:pPr>
            <a:r>
              <a:rPr lang="en-GB" sz="1800" dirty="0"/>
              <a:t>Watercourse de-silting is carried out on a reactive basis. </a:t>
            </a:r>
          </a:p>
          <a:p>
            <a:pPr>
              <a:lnSpc>
                <a:spcPct val="90000"/>
              </a:lnSpc>
            </a:pPr>
            <a:r>
              <a:rPr lang="en-GB" sz="1800" dirty="0"/>
              <a:t>Highway Drainage de-silting carried out reactively.</a:t>
            </a:r>
          </a:p>
        </p:txBody>
      </p:sp>
      <p:pic>
        <p:nvPicPr>
          <p:cNvPr id="4098" name="Picture 2" descr="Drainage Cleansing - ACL Group of Companies">
            <a:extLst>
              <a:ext uri="{FF2B5EF4-FFF2-40B4-BE49-F238E27FC236}">
                <a16:creationId xmlns:a16="http://schemas.microsoft.com/office/drawing/2014/main" id="{0A1DCFD8-C6BB-4503-A1D7-5AD91DD48D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1" r="34531" b="-1"/>
          <a:stretch/>
        </p:blipFill>
        <p:spPr bwMode="auto">
          <a:xfrm>
            <a:off x="4648200" y="1598402"/>
            <a:ext cx="3236168" cy="3412112"/>
          </a:xfrm>
          <a:prstGeom prst="rect">
            <a:avLst/>
          </a:prstGeom>
          <a:solidFill>
            <a:srgbClr val="FFFFFF"/>
          </a:solidFill>
        </p:spPr>
      </p:pic>
      <p:sp>
        <p:nvSpPr>
          <p:cNvPr id="4" name="TextBox 3">
            <a:extLst>
              <a:ext uri="{FF2B5EF4-FFF2-40B4-BE49-F238E27FC236}">
                <a16:creationId xmlns:a16="http://schemas.microsoft.com/office/drawing/2014/main" id="{95047FC0-2AD3-4961-81E5-E1B6607C4CF7}"/>
              </a:ext>
            </a:extLst>
          </p:cNvPr>
          <p:cNvSpPr txBox="1"/>
          <p:nvPr/>
        </p:nvSpPr>
        <p:spPr>
          <a:xfrm>
            <a:off x="4716016" y="5295095"/>
            <a:ext cx="3384376" cy="1200329"/>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C0C0C"/>
                </a:solidFill>
                <a:effectLst/>
                <a:uLnTx/>
                <a:uFillTx/>
                <a:latin typeface="Arial"/>
                <a:ea typeface="+mn-ea"/>
                <a:cs typeface="+mn-cs"/>
              </a:rPr>
              <a:t>Gullies - 45,750</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C0C0C"/>
                </a:solidFill>
                <a:effectLst/>
                <a:uLnTx/>
                <a:uFillTx/>
                <a:latin typeface="Arial"/>
                <a:ea typeface="+mn-ea"/>
                <a:cs typeface="+mn-cs"/>
              </a:rPr>
              <a:t>Highway Drainage System – 361km</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C0C0C"/>
              </a:solidFill>
              <a:effectLst/>
              <a:uLnTx/>
              <a:uFillTx/>
              <a:latin typeface="Arial"/>
              <a:ea typeface="+mn-ea"/>
              <a:cs typeface="+mn-cs"/>
            </a:endParaRPr>
          </a:p>
        </p:txBody>
      </p:sp>
    </p:spTree>
    <p:extLst>
      <p:ext uri="{BB962C8B-B14F-4D97-AF65-F5344CB8AC3E}">
        <p14:creationId xmlns:p14="http://schemas.microsoft.com/office/powerpoint/2010/main" val="111078564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Flood facts</a:t>
            </a:r>
          </a:p>
        </p:txBody>
      </p:sp>
      <p:sp>
        <p:nvSpPr>
          <p:cNvPr id="5" name="Slide Number Placeholder 4"/>
          <p:cNvSpPr>
            <a:spLocks noGrp="1"/>
          </p:cNvSpPr>
          <p:nvPr>
            <p:ph type="sldNum" sz="quarter" idx="15"/>
          </p:nvPr>
        </p:nvSpPr>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23</a:t>
            </a:fld>
            <a:endParaRPr kumimoji="0" lang="en-GB" sz="800" b="1"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56" y="1164331"/>
            <a:ext cx="8675687" cy="43420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56" y="1164330"/>
            <a:ext cx="8675688" cy="43420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55" y="1164329"/>
            <a:ext cx="8635558" cy="4305191"/>
          </a:xfrm>
          <a:prstGeom prst="rect">
            <a:avLst/>
          </a:prstGeom>
        </p:spPr>
      </p:pic>
    </p:spTree>
    <p:extLst>
      <p:ext uri="{BB962C8B-B14F-4D97-AF65-F5344CB8AC3E}">
        <p14:creationId xmlns:p14="http://schemas.microsoft.com/office/powerpoint/2010/main" val="369440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60" y="372071"/>
            <a:ext cx="8207375" cy="949325"/>
          </a:xfrm>
        </p:spPr>
        <p:txBody>
          <a:bodyPr/>
          <a:lstStyle/>
          <a:p>
            <a:r>
              <a:rPr lang="en-GB" dirty="0"/>
              <a:t>Personal flood plan</a:t>
            </a:r>
          </a:p>
        </p:txBody>
      </p:sp>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24</a:t>
            </a:fld>
            <a:endParaRPr kumimoji="0" lang="en-GB" sz="800" b="1" i="0" u="none" strike="noStrike" kern="1200" cap="none" spc="0" normalizeH="0" baseline="0" noProof="0">
              <a:ln>
                <a:noFill/>
              </a:ln>
              <a:solidFill>
                <a:srgbClr val="000000"/>
              </a:solidFill>
              <a:effectLst/>
              <a:uLnTx/>
              <a:uFillTx/>
              <a:latin typeface="Arial"/>
              <a:ea typeface="+mn-ea"/>
              <a:cs typeface="+mn-cs"/>
            </a:endParaRPr>
          </a:p>
        </p:txBody>
      </p:sp>
      <p:pic>
        <p:nvPicPr>
          <p:cNvPr id="6" name="c4AP74tS0eY"/>
          <p:cNvPicPr>
            <a:picLocks noGrp="1" noRot="1" noChangeAspect="1"/>
          </p:cNvPicPr>
          <p:nvPr>
            <p:ph idx="1"/>
            <a:videoFile r:link="rId1"/>
          </p:nvPr>
        </p:nvPicPr>
        <p:blipFill>
          <a:blip r:embed="rId4"/>
          <a:stretch>
            <a:fillRect/>
          </a:stretch>
        </p:blipFill>
        <p:spPr>
          <a:xfrm>
            <a:off x="993560" y="1252449"/>
            <a:ext cx="6581773" cy="3702248"/>
          </a:xfrm>
          <a:prstGeom prst="rect">
            <a:avLst/>
          </a:prstGeom>
        </p:spPr>
      </p:pic>
      <p:sp>
        <p:nvSpPr>
          <p:cNvPr id="8" name="TextBox 7"/>
          <p:cNvSpPr txBox="1"/>
          <p:nvPr/>
        </p:nvSpPr>
        <p:spPr>
          <a:xfrm>
            <a:off x="5482200" y="4954697"/>
            <a:ext cx="5811865"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sng" strike="noStrike" kern="1200" cap="none" spc="0" normalizeH="0" baseline="0" noProof="0" dirty="0">
                <a:ln>
                  <a:noFill/>
                </a:ln>
                <a:solidFill>
                  <a:srgbClr val="000000"/>
                </a:solidFill>
                <a:effectLst/>
                <a:uLnTx/>
                <a:uFillTx/>
                <a:latin typeface="Arial" charset="0"/>
                <a:ea typeface="+mn-ea"/>
                <a:cs typeface="Arial" charset="0"/>
                <a:hlinkClick r:id="rId5"/>
              </a:rPr>
              <a:t>https://youtu.be/c4AP74tS0eY</a:t>
            </a:r>
            <a:r>
              <a:rPr kumimoji="0" lang="en-GB" sz="1800" b="0" i="0" u="none" strike="noStrike" kern="1200" cap="none" spc="0" normalizeH="0" baseline="0" noProof="0" dirty="0">
                <a:ln>
                  <a:noFill/>
                </a:ln>
                <a:solidFill>
                  <a:srgbClr val="000000"/>
                </a:solidFill>
                <a:effectLst/>
                <a:uLnTx/>
                <a:uFillTx/>
                <a:latin typeface="Arial" charset="0"/>
                <a:ea typeface="+mn-ea"/>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Rectangle 4"/>
          <p:cNvSpPr/>
          <p:nvPr/>
        </p:nvSpPr>
        <p:spPr>
          <a:xfrm>
            <a:off x="1200615" y="6214031"/>
            <a:ext cx="7920135"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hlinkClick r:id="rId6"/>
              </a:rPr>
              <a:t>https://flood-warning-information.service.gov.uk/plan-ahead-for-flooding</a:t>
            </a: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1486583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Business flood plan</a:t>
            </a:r>
          </a:p>
        </p:txBody>
      </p:sp>
      <p:sp>
        <p:nvSpPr>
          <p:cNvPr id="5" name="Slide Number Placeholder 4"/>
          <p:cNvSpPr>
            <a:spLocks noGrp="1"/>
          </p:cNvSpPr>
          <p:nvPr>
            <p:ph type="sldNum" sz="quarter" idx="15"/>
          </p:nvPr>
        </p:nvSpPr>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25</a:t>
            </a:fld>
            <a:endParaRPr kumimoji="0" lang="en-GB" sz="800" b="1"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p:nvPr/>
        </p:nvSpPr>
        <p:spPr>
          <a:xfrm>
            <a:off x="1154113" y="6214031"/>
            <a:ext cx="8675687"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hlinkClick r:id="rId3"/>
              </a:rPr>
              <a:t>www.gov.uk/government/publications/preparing-your-business-for-flooding</a:t>
            </a: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 </a:t>
            </a:r>
          </a:p>
        </p:txBody>
      </p:sp>
      <p:pic>
        <p:nvPicPr>
          <p:cNvPr id="3" name="Picture 2"/>
          <p:cNvPicPr>
            <a:picLocks noChangeAspect="1"/>
          </p:cNvPicPr>
          <p:nvPr/>
        </p:nvPicPr>
        <p:blipFill rotWithShape="1">
          <a:blip r:embed="rId4"/>
          <a:srcRect l="15208" t="9239" r="31458" b="6275"/>
          <a:stretch/>
        </p:blipFill>
        <p:spPr>
          <a:xfrm rot="892096">
            <a:off x="4477390" y="1299637"/>
            <a:ext cx="4876800" cy="4343401"/>
          </a:xfrm>
          <a:prstGeom prst="rect">
            <a:avLst/>
          </a:prstGeom>
        </p:spPr>
      </p:pic>
      <p:sp>
        <p:nvSpPr>
          <p:cNvPr id="4" name="Rectangle 3"/>
          <p:cNvSpPr/>
          <p:nvPr/>
        </p:nvSpPr>
        <p:spPr>
          <a:xfrm>
            <a:off x="327897" y="1205736"/>
            <a:ext cx="4434603" cy="3693319"/>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800" b="1"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floodresilientbusiness.co.uk</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(small businesses)</a:t>
            </a:r>
          </a:p>
          <a:p>
            <a:pPr marL="285750" marR="0" lvl="0" indent="-28575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800" b="1"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Yorkshire Flood Resilience | Hazard and Hope</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(case studies)</a:t>
            </a:r>
          </a:p>
          <a:p>
            <a:pPr marL="285750" marR="0" lvl="0" indent="-28575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800" b="1"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Blue Pages</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(Site for accredited suppliers – hosted by National Flood Forum) </a:t>
            </a:r>
          </a:p>
          <a:p>
            <a:pPr marL="285750" marR="0" lvl="0" indent="-28575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800" b="1"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Business | The Flood Hub</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(example plan and guide)</a:t>
            </a:r>
          </a:p>
          <a:p>
            <a:pPr marL="285750" marR="0" lvl="0" indent="-28575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1863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der_ffc_text.gif"/>
          <p:cNvPicPr>
            <a:picLocks noChangeAspect="1"/>
          </p:cNvPicPr>
          <p:nvPr/>
        </p:nvPicPr>
        <p:blipFill>
          <a:blip r:embed="rId3"/>
          <a:stretch>
            <a:fillRect/>
          </a:stretch>
        </p:blipFill>
        <p:spPr>
          <a:xfrm>
            <a:off x="1525835" y="1336804"/>
            <a:ext cx="6092329" cy="1047241"/>
          </a:xfrm>
          <a:prstGeom prst="rect">
            <a:avLst/>
          </a:prstGeom>
        </p:spPr>
      </p:pic>
      <p:pic>
        <p:nvPicPr>
          <p:cNvPr id="11" name="Content Placeholder 5" descr="400-severe-weather.jpg"/>
          <p:cNvPicPr>
            <a:picLocks noGrp="1" noChangeAspect="1"/>
          </p:cNvPicPr>
          <p:nvPr>
            <p:ph idx="1"/>
          </p:nvPr>
        </p:nvPicPr>
        <p:blipFill>
          <a:blip r:embed="rId4"/>
          <a:stretch>
            <a:fillRect/>
          </a:stretch>
        </p:blipFill>
        <p:spPr>
          <a:xfrm>
            <a:off x="1525835" y="2363954"/>
            <a:ext cx="6092329" cy="1391863"/>
          </a:xfrm>
        </p:spPr>
      </p:pic>
      <p:sp>
        <p:nvSpPr>
          <p:cNvPr id="2" name="Slide Number Placeholder 1"/>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6475BC-3707-4A5F-9CE4-5755FB455FB4}" type="slidenum">
              <a:rPr kumimoji="0" lang="en-GB"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7" name="Picture 2" descr="Image result for met office app">
            <a:extLst>
              <a:ext uri="{FF2B5EF4-FFF2-40B4-BE49-F238E27FC236}">
                <a16:creationId xmlns:a16="http://schemas.microsoft.com/office/drawing/2014/main" id="{54CFE06B-97D7-40BD-88B2-AEB489FBE6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809" y="4146752"/>
            <a:ext cx="2861643" cy="18901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E825025-B82A-4223-9A32-72CA8D8F76D0}"/>
              </a:ext>
            </a:extLst>
          </p:cNvPr>
          <p:cNvSpPr txBox="1"/>
          <p:nvPr/>
        </p:nvSpPr>
        <p:spPr>
          <a:xfrm>
            <a:off x="1053005" y="6233990"/>
            <a:ext cx="1556354" cy="3231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0000"/>
                </a:solidFill>
                <a:effectLst/>
                <a:uLnTx/>
                <a:uFillTx/>
                <a:latin typeface="Lato" panose="020F0502020204030203" pitchFamily="34" charset="0"/>
                <a:ea typeface="+mn-ea"/>
                <a:cs typeface="Arial" panose="020B0604020202020204" pitchFamily="34" charset="0"/>
              </a:rPr>
              <a:t>Met office App</a:t>
            </a:r>
          </a:p>
        </p:txBody>
      </p:sp>
      <p:pic>
        <p:nvPicPr>
          <p:cNvPr id="10" name="Picture 4" descr="Image result for flood alert app">
            <a:extLst>
              <a:ext uri="{FF2B5EF4-FFF2-40B4-BE49-F238E27FC236}">
                <a16:creationId xmlns:a16="http://schemas.microsoft.com/office/drawing/2014/main" id="{AB77BABD-2F31-4D64-A8AC-D97C06DF88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3735" y="4013340"/>
            <a:ext cx="1414523" cy="19640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0D52F5E-29C1-407D-B489-6F939428E776}"/>
              </a:ext>
            </a:extLst>
          </p:cNvPr>
          <p:cNvSpPr txBox="1"/>
          <p:nvPr/>
        </p:nvSpPr>
        <p:spPr>
          <a:xfrm>
            <a:off x="4163735" y="6233990"/>
            <a:ext cx="1556354" cy="3231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0000"/>
                </a:solidFill>
                <a:effectLst/>
                <a:uLnTx/>
                <a:uFillTx/>
                <a:latin typeface="Lato" panose="020F0502020204030203" pitchFamily="34" charset="0"/>
                <a:ea typeface="+mn-ea"/>
                <a:cs typeface="Arial" panose="020B0604020202020204" pitchFamily="34" charset="0"/>
              </a:rPr>
              <a:t>Flood Alert App</a:t>
            </a:r>
          </a:p>
        </p:txBody>
      </p:sp>
      <p:pic>
        <p:nvPicPr>
          <p:cNvPr id="14" name="Picture 6" descr="Image result for river levels app">
            <a:extLst>
              <a:ext uri="{FF2B5EF4-FFF2-40B4-BE49-F238E27FC236}">
                <a16:creationId xmlns:a16="http://schemas.microsoft.com/office/drawing/2014/main" id="{EDE99F10-393D-4B34-84FE-953D8AE8F0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5350" y="4052872"/>
            <a:ext cx="2411964" cy="188498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FA3EF0E-85FE-4E55-B6B8-AB78C23D71A6}"/>
              </a:ext>
            </a:extLst>
          </p:cNvPr>
          <p:cNvSpPr txBox="1"/>
          <p:nvPr/>
        </p:nvSpPr>
        <p:spPr>
          <a:xfrm>
            <a:off x="6364768" y="6194768"/>
            <a:ext cx="2209876" cy="3231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0000"/>
                </a:solidFill>
                <a:effectLst/>
                <a:uLnTx/>
                <a:uFillTx/>
                <a:latin typeface="Lato" panose="020F0502020204030203" pitchFamily="34" charset="0"/>
                <a:ea typeface="+mn-ea"/>
                <a:cs typeface="Arial" panose="020B0604020202020204" pitchFamily="34" charset="0"/>
              </a:rPr>
              <a:t>River Levels App</a:t>
            </a:r>
          </a:p>
        </p:txBody>
      </p:sp>
      <p:sp>
        <p:nvSpPr>
          <p:cNvPr id="12" name="Title 1">
            <a:extLst>
              <a:ext uri="{FF2B5EF4-FFF2-40B4-BE49-F238E27FC236}">
                <a16:creationId xmlns:a16="http://schemas.microsoft.com/office/drawing/2014/main" id="{11D5167A-6115-45FE-BD35-DF6F9287EAD8}"/>
              </a:ext>
            </a:extLst>
          </p:cNvPr>
          <p:cNvSpPr>
            <a:spLocks noGrp="1"/>
          </p:cNvSpPr>
          <p:nvPr>
            <p:ph type="title"/>
          </p:nvPr>
        </p:nvSpPr>
        <p:spPr>
          <a:xfrm>
            <a:off x="468313" y="468313"/>
            <a:ext cx="8207375" cy="949325"/>
          </a:xfrm>
        </p:spPr>
        <p:txBody>
          <a:bodyPr/>
          <a:lstStyle/>
          <a:p>
            <a:r>
              <a:rPr lang="en-GB" dirty="0">
                <a:solidFill>
                  <a:schemeClr val="accent1"/>
                </a:solidFill>
              </a:rPr>
              <a:t>Warning and Informing</a:t>
            </a:r>
          </a:p>
        </p:txBody>
      </p:sp>
    </p:spTree>
    <p:extLst>
      <p:ext uri="{BB962C8B-B14F-4D97-AF65-F5344CB8AC3E}">
        <p14:creationId xmlns:p14="http://schemas.microsoft.com/office/powerpoint/2010/main" val="2588626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Warning and Informing</a:t>
            </a:r>
          </a:p>
        </p:txBody>
      </p:sp>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27</a:t>
            </a:fld>
            <a:endParaRPr kumimoji="0" lang="en-GB" sz="800" b="1"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4"/>
          <p:cNvSpPr/>
          <p:nvPr/>
        </p:nvSpPr>
        <p:spPr>
          <a:xfrm>
            <a:off x="662781" y="2518846"/>
            <a:ext cx="8208144" cy="615553"/>
          </a:xfrm>
          <a:prstGeom prst="rect">
            <a:avLst/>
          </a:prstGeom>
        </p:spPr>
        <p:txBody>
          <a:bodyPr wrap="square" lIns="0" tIns="0" rIns="0" bIns="0" numCol="1">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charset="0"/>
              </a:rPr>
              <a:t>We issue </a:t>
            </a:r>
            <a:r>
              <a:rPr kumimoji="0" lang="en-US" sz="2000" b="1" i="0" u="none" strike="noStrike" kern="1200" cap="none" spc="0" normalizeH="0" baseline="0" noProof="0" dirty="0">
                <a:ln>
                  <a:noFill/>
                </a:ln>
                <a:solidFill>
                  <a:srgbClr val="000000"/>
                </a:solidFill>
                <a:effectLst/>
                <a:uLnTx/>
                <a:uFillTx/>
                <a:latin typeface="Arial"/>
                <a:ea typeface="+mn-ea"/>
                <a:cs typeface="Arial" charset="0"/>
              </a:rPr>
              <a:t>three </a:t>
            </a:r>
            <a:r>
              <a:rPr kumimoji="0" lang="en-US" sz="2000" b="0" i="0" u="none" strike="noStrike" kern="1200" cap="none" spc="0" normalizeH="0" baseline="0" noProof="0" dirty="0">
                <a:ln>
                  <a:noFill/>
                </a:ln>
                <a:solidFill>
                  <a:srgbClr val="000000"/>
                </a:solidFill>
                <a:effectLst/>
                <a:uLnTx/>
                <a:uFillTx/>
                <a:latin typeface="Arial"/>
                <a:ea typeface="+mn-ea"/>
                <a:cs typeface="Arial" charset="0"/>
              </a:rPr>
              <a:t>different kinds of flood warnings:</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7" name="Rectangle 6"/>
          <p:cNvSpPr/>
          <p:nvPr/>
        </p:nvSpPr>
        <p:spPr>
          <a:xfrm>
            <a:off x="472983" y="1354432"/>
            <a:ext cx="8202705" cy="707886"/>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charset="0"/>
              </a:rPr>
              <a:t>The Environment Agency maintains and provides a FREE flood warning service</a:t>
            </a:r>
          </a:p>
        </p:txBody>
      </p:sp>
      <p:pic>
        <p:nvPicPr>
          <p:cNvPr id="8" name="Content Placeholder 4">
            <a:extLst>
              <a:ext uri="{FF2B5EF4-FFF2-40B4-BE49-F238E27FC236}">
                <a16:creationId xmlns:a16="http://schemas.microsoft.com/office/drawing/2014/main" id="{01171AAF-3BDE-4A63-8F57-4F8B2ACBA3E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935337">
            <a:off x="5760577" y="3215429"/>
            <a:ext cx="3352531" cy="3352531"/>
          </a:xfrm>
        </p:spPr>
      </p:pic>
      <p:pic>
        <p:nvPicPr>
          <p:cNvPr id="6" name="Picture 2" descr="F:\BIG Project\Flood alert pic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3329071"/>
            <a:ext cx="5097692" cy="193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614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llerton Bywater (6).jpg"/>
          <p:cNvPicPr>
            <a:picLocks noGrp="1" noChangeAspect="1"/>
          </p:cNvPicPr>
          <p:nvPr isPhoto="1"/>
        </p:nvPicPr>
        <p:blipFill>
          <a:blip r:embed="rId3" cstate="print">
            <a:lum/>
          </a:blip>
          <a:srcRect t="1754" r="2924" b="5263"/>
          <a:stretch>
            <a:fillRect/>
          </a:stretch>
        </p:blipFill>
        <p:spPr>
          <a:xfrm>
            <a:off x="-1" y="1051580"/>
            <a:ext cx="9093073" cy="5806420"/>
          </a:xfrm>
          <a:prstGeom prst="rect">
            <a:avLst/>
          </a:prstGeom>
          <a:noFill/>
          <a:ln>
            <a:noFill/>
          </a:ln>
        </p:spPr>
      </p:pic>
      <p:sp>
        <p:nvSpPr>
          <p:cNvPr id="2" name="Title 1"/>
          <p:cNvSpPr>
            <a:spLocks noGrp="1"/>
          </p:cNvSpPr>
          <p:nvPr>
            <p:ph type="title"/>
          </p:nvPr>
        </p:nvSpPr>
        <p:spPr>
          <a:xfrm>
            <a:off x="468313" y="468314"/>
            <a:ext cx="8207375" cy="583266"/>
          </a:xfrm>
        </p:spPr>
        <p:txBody>
          <a:bodyPr/>
          <a:lstStyle/>
          <a:p>
            <a:r>
              <a:rPr lang="en-GB" dirty="0"/>
              <a:t>Flood Alert</a:t>
            </a:r>
          </a:p>
        </p:txBody>
      </p:sp>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064674CA-76BF-4A0C-AB17-8B5FF3054F52}"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28</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descr="FLOOD ALERT_COLOUR_ICON"/>
          <p:cNvPicPr>
            <a:picLocks noChangeAspect="1" noChangeArrowheads="1"/>
          </p:cNvPicPr>
          <p:nvPr/>
        </p:nvPicPr>
        <p:blipFill>
          <a:blip r:embed="rId4" cstate="print"/>
          <a:srcRect/>
          <a:stretch>
            <a:fillRect/>
          </a:stretch>
        </p:blipFill>
        <p:spPr bwMode="auto">
          <a:xfrm>
            <a:off x="7173671" y="1346598"/>
            <a:ext cx="1502017" cy="1405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1018309" y="2049254"/>
            <a:ext cx="5737978" cy="3108543"/>
          </a:xfrm>
          <a:prstGeom prst="rect">
            <a:avLst/>
          </a:prstGeom>
          <a:solidFill>
            <a:schemeClr val="accent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Expected impacts:</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Flooded fields, recreation areas, sports grounds and car parks</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Flooding of minor roads</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Flooding of farmland</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If a coastal flood alert – spray or wave overtopping</a:t>
            </a:r>
          </a:p>
        </p:txBody>
      </p:sp>
      <p:sp>
        <p:nvSpPr>
          <p:cNvPr id="10" name="TextBox 9"/>
          <p:cNvSpPr txBox="1"/>
          <p:nvPr/>
        </p:nvSpPr>
        <p:spPr>
          <a:xfrm>
            <a:off x="1018309" y="2049254"/>
            <a:ext cx="5737978" cy="3539430"/>
          </a:xfrm>
          <a:prstGeom prst="rect">
            <a:avLst/>
          </a:prstGeom>
          <a:solidFill>
            <a:schemeClr val="accent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Possible actions:</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Monitor river levels</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Keep an eye on the gov.uk website</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Prepare a bag</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Check your flood plan</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Know the actions you will take if a warning is issued</a:t>
            </a:r>
          </a:p>
        </p:txBody>
      </p:sp>
    </p:spTree>
    <p:extLst>
      <p:ext uri="{BB962C8B-B14F-4D97-AF65-F5344CB8AC3E}">
        <p14:creationId xmlns:p14="http://schemas.microsoft.com/office/powerpoint/2010/main" val="245460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rown Point Brg.jpg"/>
          <p:cNvPicPr>
            <a:picLocks noGrp="1" noChangeAspect="1"/>
          </p:cNvPicPr>
          <p:nvPr isPhoto="1"/>
        </p:nvPicPr>
        <p:blipFill>
          <a:blip r:embed="rId3" cstate="print">
            <a:lum bright="10000"/>
          </a:blip>
          <a:srcRect r="8784"/>
          <a:stretch>
            <a:fillRect/>
          </a:stretch>
        </p:blipFill>
        <p:spPr>
          <a:xfrm>
            <a:off x="-26838" y="1041315"/>
            <a:ext cx="9170838" cy="6389689"/>
          </a:xfrm>
          <a:prstGeom prst="rect">
            <a:avLst/>
          </a:prstGeom>
          <a:noFill/>
          <a:ln>
            <a:noFill/>
          </a:ln>
        </p:spPr>
      </p:pic>
      <p:sp>
        <p:nvSpPr>
          <p:cNvPr id="2" name="Title 1"/>
          <p:cNvSpPr>
            <a:spLocks noGrp="1"/>
          </p:cNvSpPr>
          <p:nvPr>
            <p:ph type="title"/>
          </p:nvPr>
        </p:nvSpPr>
        <p:spPr>
          <a:xfrm>
            <a:off x="468313" y="241306"/>
            <a:ext cx="8207375" cy="949325"/>
          </a:xfrm>
        </p:spPr>
        <p:txBody>
          <a:bodyPr/>
          <a:lstStyle/>
          <a:p>
            <a:r>
              <a:rPr lang="en-GB" dirty="0"/>
              <a:t>Flood Warning</a:t>
            </a:r>
          </a:p>
        </p:txBody>
      </p:sp>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064674CA-76BF-4A0C-AB17-8B5FF3054F52}"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29</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descr="FLOOD WARNING_COL_ICON"/>
          <p:cNvPicPr>
            <a:picLocks noChangeAspect="1" noChangeArrowheads="1"/>
          </p:cNvPicPr>
          <p:nvPr/>
        </p:nvPicPr>
        <p:blipFill>
          <a:blip r:embed="rId4" cstate="print"/>
          <a:srcRect/>
          <a:stretch>
            <a:fillRect/>
          </a:stretch>
        </p:blipFill>
        <p:spPr bwMode="auto">
          <a:xfrm>
            <a:off x="7319581" y="1321945"/>
            <a:ext cx="1356107" cy="12542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064122" y="1557596"/>
            <a:ext cx="5760307" cy="4832092"/>
          </a:xfrm>
          <a:prstGeom prst="rect">
            <a:avLst/>
          </a:prstGeom>
          <a:solidFill>
            <a:schemeClr val="accent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Expected impacts:</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Flooding of homes and businesses</a:t>
            </a:r>
            <a:b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b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Flooding of rail infrastructure</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Flooding of roads with major impacts</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Extensive floodplain inundation, including caravan parks and campsites</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If a coastal flood warning, significant waves and spray</a:t>
            </a:r>
          </a:p>
        </p:txBody>
      </p:sp>
      <p:sp>
        <p:nvSpPr>
          <p:cNvPr id="8" name="TextBox 7"/>
          <p:cNvSpPr txBox="1"/>
          <p:nvPr/>
        </p:nvSpPr>
        <p:spPr>
          <a:xfrm>
            <a:off x="1064121" y="1557596"/>
            <a:ext cx="5760307" cy="4832092"/>
          </a:xfrm>
          <a:prstGeom prst="rect">
            <a:avLst/>
          </a:prstGeom>
          <a:solidFill>
            <a:schemeClr val="accent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Possible actions:</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Protect yourself, your family and help others</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Move family, pets, and valuables</a:t>
            </a:r>
            <a:b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b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Put property level resilience measures in place</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Turn off gas, electricity and water supplies if safe to do so.</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Call Floodline 0345 988 1188</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FFFFFF"/>
                </a:solidFill>
                <a:effectLst/>
                <a:uLnTx/>
                <a:uFillTx/>
                <a:latin typeface="Arial" charset="0"/>
                <a:ea typeface="+mn-ea"/>
                <a:cs typeface="Arial" charset="0"/>
              </a:rPr>
              <a:t>Monitor Flood Warning updates</a:t>
            </a:r>
          </a:p>
        </p:txBody>
      </p:sp>
    </p:spTree>
    <p:extLst>
      <p:ext uri="{BB962C8B-B14F-4D97-AF65-F5344CB8AC3E}">
        <p14:creationId xmlns:p14="http://schemas.microsoft.com/office/powerpoint/2010/main" val="37324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69905F06-381C-472A-AE4C-7D84C5423A7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3934277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30</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6"/>
          <p:cNvSpPr/>
          <p:nvPr/>
        </p:nvSpPr>
        <p:spPr>
          <a:xfrm>
            <a:off x="695727" y="909003"/>
            <a:ext cx="1874053"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w="0">
                  <a:solidFill>
                    <a:srgbClr val="FFFFFF"/>
                  </a:solidFill>
                </a:ln>
                <a:solidFill>
                  <a:srgbClr val="15A432"/>
                </a:solidFill>
                <a:effectLst>
                  <a:outerShdw blurRad="38100" dist="25400" dir="5400000" algn="ctr" rotWithShape="0">
                    <a:srgbClr val="6E747A">
                      <a:alpha val="43000"/>
                    </a:srgbClr>
                  </a:outerShdw>
                </a:effectLst>
                <a:uLnTx/>
                <a:uFillTx/>
                <a:latin typeface="Arial" charset="0"/>
                <a:ea typeface="+mn-ea"/>
                <a:cs typeface="Arial" charset="0"/>
              </a:rPr>
              <a:t>75</a:t>
            </a:r>
          </a:p>
        </p:txBody>
      </p:sp>
      <p:sp>
        <p:nvSpPr>
          <p:cNvPr id="8" name="Rectangle 7"/>
          <p:cNvSpPr/>
          <p:nvPr/>
        </p:nvSpPr>
        <p:spPr>
          <a:xfrm>
            <a:off x="369487" y="3977767"/>
            <a:ext cx="3858027" cy="144655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dirty="0">
                <a:ln w="0">
                  <a:solidFill>
                    <a:srgbClr val="FFFFFF"/>
                  </a:solidFill>
                </a:ln>
                <a:solidFill>
                  <a:srgbClr val="15A432"/>
                </a:solidFill>
                <a:effectLst>
                  <a:outerShdw blurRad="38100" dist="25400" dir="5400000" algn="ctr" rotWithShape="0">
                    <a:srgbClr val="6E747A">
                      <a:alpha val="43000"/>
                    </a:srgbClr>
                  </a:outerShdw>
                </a:effectLst>
                <a:uLnTx/>
                <a:uFillTx/>
                <a:latin typeface="Arial" charset="0"/>
                <a:ea typeface="+mn-ea"/>
                <a:cs typeface="Arial" charset="0"/>
              </a:rPr>
              <a:t>0.04%</a:t>
            </a:r>
          </a:p>
        </p:txBody>
      </p:sp>
      <p:sp>
        <p:nvSpPr>
          <p:cNvPr id="9" name="Rectangle 8"/>
          <p:cNvSpPr/>
          <p:nvPr/>
        </p:nvSpPr>
        <p:spPr>
          <a:xfrm>
            <a:off x="5179815" y="2079605"/>
            <a:ext cx="2418547"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w="0">
                  <a:solidFill>
                    <a:srgbClr val="FFFFFF"/>
                  </a:solidFill>
                </a:ln>
                <a:solidFill>
                  <a:srgbClr val="15A432"/>
                </a:solidFill>
                <a:effectLst>
                  <a:outerShdw blurRad="38100" dist="25400" dir="5400000" algn="ctr" rotWithShape="0">
                    <a:srgbClr val="6E747A">
                      <a:alpha val="43000"/>
                    </a:srgbClr>
                  </a:outerShdw>
                </a:effectLst>
                <a:uLnTx/>
                <a:uFillTx/>
                <a:latin typeface="Arial" charset="0"/>
                <a:ea typeface="+mn-ea"/>
                <a:cs typeface="Arial" charset="0"/>
              </a:rPr>
              <a:t>570</a:t>
            </a:r>
          </a:p>
        </p:txBody>
      </p:sp>
      <p:sp>
        <p:nvSpPr>
          <p:cNvPr id="11" name="TextBox 10"/>
          <p:cNvSpPr txBox="1"/>
          <p:nvPr/>
        </p:nvSpPr>
        <p:spPr>
          <a:xfrm>
            <a:off x="3140477" y="1427723"/>
            <a:ext cx="399334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Arial" charset="0"/>
                <a:ea typeface="+mn-ea"/>
                <a:cs typeface="Arial" charset="0"/>
              </a:rPr>
              <a:t>Flood Alert Areas</a:t>
            </a:r>
          </a:p>
        </p:txBody>
      </p:sp>
      <p:sp>
        <p:nvSpPr>
          <p:cNvPr id="12" name="Right Arrow 11"/>
          <p:cNvSpPr/>
          <p:nvPr/>
        </p:nvSpPr>
        <p:spPr>
          <a:xfrm>
            <a:off x="2569780" y="1566446"/>
            <a:ext cx="570697" cy="368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p:cNvSpPr txBox="1"/>
          <p:nvPr/>
        </p:nvSpPr>
        <p:spPr>
          <a:xfrm>
            <a:off x="755066" y="2425196"/>
            <a:ext cx="3629427"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Arial" charset="0"/>
                <a:ea typeface="+mn-ea"/>
                <a:cs typeface="Arial" charset="0"/>
              </a:rPr>
              <a:t>Flood Warning Areas</a:t>
            </a:r>
          </a:p>
        </p:txBody>
      </p:sp>
      <p:sp>
        <p:nvSpPr>
          <p:cNvPr id="15" name="Left Arrow 14"/>
          <p:cNvSpPr/>
          <p:nvPr/>
        </p:nvSpPr>
        <p:spPr>
          <a:xfrm>
            <a:off x="4171551" y="2672386"/>
            <a:ext cx="711200" cy="508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Box 15"/>
          <p:cNvSpPr txBox="1"/>
          <p:nvPr/>
        </p:nvSpPr>
        <p:spPr>
          <a:xfrm>
            <a:off x="5070877" y="3793101"/>
            <a:ext cx="3759201"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Arial" charset="0"/>
                <a:ea typeface="+mn-ea"/>
                <a:cs typeface="Arial" charset="0"/>
              </a:rPr>
              <a:t>Percentage of issued warnings that are severe</a:t>
            </a:r>
          </a:p>
        </p:txBody>
      </p:sp>
      <p:sp>
        <p:nvSpPr>
          <p:cNvPr id="17" name="Right Arrow 16"/>
          <p:cNvSpPr/>
          <p:nvPr/>
        </p:nvSpPr>
        <p:spPr>
          <a:xfrm>
            <a:off x="4227514" y="4328909"/>
            <a:ext cx="650473" cy="658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itle 1"/>
          <p:cNvSpPr>
            <a:spLocks noGrp="1"/>
          </p:cNvSpPr>
          <p:nvPr>
            <p:ph type="title"/>
          </p:nvPr>
        </p:nvSpPr>
        <p:spPr>
          <a:xfrm>
            <a:off x="369487" y="493587"/>
            <a:ext cx="8774513" cy="498598"/>
          </a:xfrm>
        </p:spPr>
        <p:txBody>
          <a:bodyPr/>
          <a:lstStyle/>
          <a:p>
            <a:r>
              <a:rPr lang="en-GB" dirty="0"/>
              <a:t>Flood Warnings  (Yorkshire) </a:t>
            </a:r>
          </a:p>
        </p:txBody>
      </p:sp>
    </p:spTree>
    <p:extLst>
      <p:ext uri="{BB962C8B-B14F-4D97-AF65-F5344CB8AC3E}">
        <p14:creationId xmlns:p14="http://schemas.microsoft.com/office/powerpoint/2010/main" val="1544594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482130"/>
            <a:ext cx="8207375" cy="498598"/>
          </a:xfrm>
        </p:spPr>
        <p:txBody>
          <a:bodyPr/>
          <a:lstStyle/>
          <a:p>
            <a:r>
              <a:rPr lang="en-GB" dirty="0"/>
              <a:t>Warning and Informing</a:t>
            </a:r>
          </a:p>
        </p:txBody>
      </p:sp>
      <p:sp>
        <p:nvSpPr>
          <p:cNvPr id="3" name="Slide Number Placeholder 2"/>
          <p:cNvSpPr>
            <a:spLocks noGrp="1"/>
          </p:cNvSpPr>
          <p:nvPr>
            <p:ph type="sldNum" sz="quarter" idx="15"/>
          </p:nvPr>
        </p:nvSpPr>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31</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Box 4"/>
          <p:cNvSpPr txBox="1"/>
          <p:nvPr/>
        </p:nvSpPr>
        <p:spPr>
          <a:xfrm>
            <a:off x="1676620" y="2992171"/>
            <a:ext cx="579075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charset="0"/>
              </a:rPr>
              <a:t>Modelling and Forecasting Duty Officers</a:t>
            </a:r>
          </a:p>
        </p:txBody>
      </p:sp>
      <p:sp>
        <p:nvSpPr>
          <p:cNvPr id="7" name="Down Arrow 6"/>
          <p:cNvSpPr/>
          <p:nvPr/>
        </p:nvSpPr>
        <p:spPr>
          <a:xfrm>
            <a:off x="4210491" y="2199203"/>
            <a:ext cx="723014" cy="6008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Down Arrow 7"/>
          <p:cNvSpPr/>
          <p:nvPr/>
        </p:nvSpPr>
        <p:spPr>
          <a:xfrm>
            <a:off x="4210491" y="3645946"/>
            <a:ext cx="723014" cy="6008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Box 8"/>
          <p:cNvSpPr txBox="1"/>
          <p:nvPr/>
        </p:nvSpPr>
        <p:spPr>
          <a:xfrm>
            <a:off x="2544237" y="4436558"/>
            <a:ext cx="405552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w="0"/>
                <a:solidFill>
                  <a:srgbClr val="000000"/>
                </a:solidFill>
                <a:effectLst/>
                <a:uLnTx/>
                <a:uFillTx/>
                <a:latin typeface="Arial" charset="0"/>
                <a:ea typeface="+mn-ea"/>
                <a:cs typeface="Arial" charset="0"/>
              </a:rPr>
              <a:t>Flood Warning Duty Officers </a:t>
            </a:r>
          </a:p>
        </p:txBody>
      </p:sp>
      <p:sp>
        <p:nvSpPr>
          <p:cNvPr id="4" name="TextBox 3"/>
          <p:cNvSpPr txBox="1"/>
          <p:nvPr/>
        </p:nvSpPr>
        <p:spPr>
          <a:xfrm>
            <a:off x="2690462" y="1547784"/>
            <a:ext cx="376307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Arial" charset="0"/>
              </a:rPr>
              <a:t>Flood Forecasting Centre </a:t>
            </a:r>
          </a:p>
        </p:txBody>
      </p:sp>
    </p:spTree>
    <p:extLst>
      <p:ext uri="{BB962C8B-B14F-4D97-AF65-F5344CB8AC3E}">
        <p14:creationId xmlns:p14="http://schemas.microsoft.com/office/powerpoint/2010/main" val="20577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100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Warning and Informing</a:t>
            </a:r>
          </a:p>
        </p:txBody>
      </p:sp>
      <p:sp>
        <p:nvSpPr>
          <p:cNvPr id="4" name="Slide Number Placeholder 3"/>
          <p:cNvSpPr>
            <a:spLocks noGrp="1"/>
          </p:cNvSpPr>
          <p:nvPr>
            <p:ph type="sldNum" sz="quarter" idx="15"/>
          </p:nvPr>
        </p:nvSpPr>
        <p:spPr>
          <a:xfrm>
            <a:off x="508069" y="6196013"/>
            <a:ext cx="388937" cy="387350"/>
          </a:xfrm>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32</a:t>
            </a:fld>
            <a:endParaRPr kumimoji="0" lang="en-GB" sz="800" b="1"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5873" t="3533" r="13809"/>
          <a:stretch/>
        </p:blipFill>
        <p:spPr>
          <a:xfrm>
            <a:off x="1885950" y="1134170"/>
            <a:ext cx="4381500" cy="5255518"/>
          </a:xfrm>
          <a:prstGeom prst="rect">
            <a:avLst/>
          </a:prstGeom>
          <a:ln w="38100">
            <a:solidFill>
              <a:schemeClr val="tx1"/>
            </a:solidFill>
          </a:ln>
        </p:spPr>
      </p:pic>
      <p:sp>
        <p:nvSpPr>
          <p:cNvPr id="6" name="TextBox 5"/>
          <p:cNvSpPr txBox="1"/>
          <p:nvPr/>
        </p:nvSpPr>
        <p:spPr>
          <a:xfrm>
            <a:off x="6390397" y="3672830"/>
            <a:ext cx="258938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AF41">
                    <a:lumMod val="75000"/>
                  </a:srgbClr>
                </a:solidFill>
                <a:effectLst/>
                <a:uLnTx/>
                <a:uFillTx/>
                <a:latin typeface="Arial" charset="0"/>
                <a:ea typeface="+mn-ea"/>
                <a:cs typeface="Arial" charset="0"/>
              </a:rPr>
              <a:t>26 Dec 2015</a:t>
            </a:r>
          </a:p>
        </p:txBody>
      </p:sp>
    </p:spTree>
    <p:extLst>
      <p:ext uri="{BB962C8B-B14F-4D97-AF65-F5344CB8AC3E}">
        <p14:creationId xmlns:p14="http://schemas.microsoft.com/office/powerpoint/2010/main" val="3333768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482130"/>
            <a:ext cx="8207375" cy="498598"/>
          </a:xfrm>
        </p:spPr>
        <p:txBody>
          <a:bodyPr/>
          <a:lstStyle/>
          <a:p>
            <a:r>
              <a:rPr lang="en-GB" dirty="0"/>
              <a:t>Message</a:t>
            </a:r>
          </a:p>
        </p:txBody>
      </p:sp>
      <p:sp>
        <p:nvSpPr>
          <p:cNvPr id="3" name="Slide Number Placeholder 2"/>
          <p:cNvSpPr>
            <a:spLocks noGrp="1"/>
          </p:cNvSpPr>
          <p:nvPr>
            <p:ph type="sldNum" sz="quarter" idx="15"/>
          </p:nvPr>
        </p:nvSpPr>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33</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Rectangle 3"/>
          <p:cNvSpPr/>
          <p:nvPr/>
        </p:nvSpPr>
        <p:spPr>
          <a:xfrm>
            <a:off x="426431" y="1449288"/>
            <a:ext cx="1856833" cy="615553"/>
          </a:xfrm>
          <a:prstGeom prst="rect">
            <a:avLst/>
          </a:prstGeom>
        </p:spPr>
        <p:txBody>
          <a:bodyPr wrap="square" lIns="0" tIns="0" rIns="0" bIns="0" numCol="1">
            <a:spAutoFit/>
          </a:bodyPr>
          <a:lstStyle/>
          <a:p>
            <a:pPr marL="444500" marR="0" lvl="0" indent="-176213" algn="l" defTabSz="914400" rtl="0" eaLnBrk="1" fontAlgn="base" latinLnBrk="0" hangingPunct="1">
              <a:lnSpc>
                <a:spcPct val="100000"/>
              </a:lnSpc>
              <a:spcBef>
                <a:spcPts val="0"/>
              </a:spcBef>
              <a:spcAft>
                <a:spcPct val="0"/>
              </a:spcAft>
              <a:buClrTx/>
              <a:buSzTx/>
              <a:buFontTx/>
              <a:buNone/>
              <a:tabLst>
                <a:tab pos="444500" algn="l"/>
                <a:tab pos="631825" algn="l"/>
              </a:tabLst>
              <a:defRPr/>
            </a:pPr>
            <a:r>
              <a:rPr kumimoji="0" lang="en-US" sz="2000" b="1" i="0" u="none" strike="noStrike" kern="1200" cap="none" spc="0" normalizeH="0" baseline="0" noProof="0" dirty="0">
                <a:ln>
                  <a:noFill/>
                </a:ln>
                <a:solidFill>
                  <a:srgbClr val="00AF41"/>
                </a:solidFill>
                <a:effectLst/>
                <a:uLnTx/>
                <a:uFillTx/>
                <a:latin typeface="Arial"/>
                <a:ea typeface="+mn-ea"/>
                <a:cs typeface="Arial" charset="0"/>
              </a:rPr>
              <a:t>The Detail:</a:t>
            </a:r>
            <a:endParaRPr kumimoji="0" lang="en-US" sz="2000" b="0" i="0" u="none" strike="noStrike" kern="1200" cap="none" spc="0" normalizeH="0" baseline="0" noProof="0" dirty="0">
              <a:ln>
                <a:noFill/>
              </a:ln>
              <a:solidFill>
                <a:srgbClr val="FFFFFF"/>
              </a:solidFill>
              <a:effectLst/>
              <a:uLnTx/>
              <a:uFillTx/>
              <a:latin typeface="Arial"/>
              <a:ea typeface="+mn-ea"/>
              <a:cs typeface="Arial" charset="0"/>
            </a:endParaRPr>
          </a:p>
          <a:p>
            <a:pPr marL="611187" marR="0" lvl="0" indent="-342900" algn="l" defTabSz="914400" rtl="0" eaLnBrk="1" fontAlgn="base" latinLnBrk="0" hangingPunct="1">
              <a:lnSpc>
                <a:spcPct val="100000"/>
              </a:lnSpc>
              <a:spcBef>
                <a:spcPts val="0"/>
              </a:spcBef>
              <a:spcAft>
                <a:spcPct val="0"/>
              </a:spcAft>
              <a:buClrTx/>
              <a:buSzTx/>
              <a:buFont typeface="Arial" panose="020B0604020202020204" pitchFamily="34" charset="0"/>
              <a:buChar char="•"/>
              <a:tabLst>
                <a:tab pos="444500" algn="l"/>
                <a:tab pos="631825" algn="l"/>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5" name="TextBox 4"/>
          <p:cNvSpPr txBox="1"/>
          <p:nvPr/>
        </p:nvSpPr>
        <p:spPr>
          <a:xfrm>
            <a:off x="662781" y="2064841"/>
            <a:ext cx="8208144" cy="28623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Arial" charset="0"/>
              </a:rPr>
              <a:t>This Flood Warning has been issued as strong to gale force winds combined with high tidal levels in the River Humber are expected to create overtopping waves and wind-blown spray at Hessle Haven tomorrow morning between 08:45 and 09:15, Thursday 19/11/20. Please stay away from frontages around Hessle Haven as large waves can be dangerous. Strong winds and large waves are expected to continue during Thursday, and so further Flood Alerts and Warnings may be issued for subsequent tides. Activate your flood plan and check gov.uk/flood for future updates. We are constantly monitoring the situation and will update this message by 10am on Thursday, or as the situation changes.</a:t>
            </a:r>
          </a:p>
        </p:txBody>
      </p:sp>
      <p:grpSp>
        <p:nvGrpSpPr>
          <p:cNvPr id="19" name="Group 18"/>
          <p:cNvGrpSpPr/>
          <p:nvPr/>
        </p:nvGrpSpPr>
        <p:grpSpPr>
          <a:xfrm>
            <a:off x="662781" y="1079956"/>
            <a:ext cx="8208144" cy="1561528"/>
            <a:chOff x="662781" y="1079956"/>
            <a:chExt cx="8208144" cy="1561528"/>
          </a:xfrm>
        </p:grpSpPr>
        <p:cxnSp>
          <p:nvCxnSpPr>
            <p:cNvPr id="7" name="Straight Connector 6"/>
            <p:cNvCxnSpPr/>
            <p:nvPr/>
          </p:nvCxnSpPr>
          <p:spPr>
            <a:xfrm flipV="1">
              <a:off x="4766853" y="2354094"/>
              <a:ext cx="3715666" cy="194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62781" y="2641484"/>
              <a:ext cx="21387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624686" y="1465101"/>
              <a:ext cx="598026" cy="924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08971" y="1079956"/>
              <a:ext cx="276195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AF41"/>
                  </a:solidFill>
                  <a:effectLst/>
                  <a:uLnTx/>
                  <a:uFillTx/>
                  <a:latin typeface="Arial"/>
                  <a:ea typeface="+mn-ea"/>
                  <a:cs typeface="Arial" charset="0"/>
                </a:rPr>
                <a:t>Flooding mechanism</a:t>
              </a:r>
            </a:p>
          </p:txBody>
        </p:sp>
      </p:grpSp>
      <p:grpSp>
        <p:nvGrpSpPr>
          <p:cNvPr id="20" name="Group 19"/>
          <p:cNvGrpSpPr/>
          <p:nvPr/>
        </p:nvGrpSpPr>
        <p:grpSpPr>
          <a:xfrm>
            <a:off x="662781" y="812871"/>
            <a:ext cx="4186383" cy="2358346"/>
            <a:chOff x="662781" y="812871"/>
            <a:chExt cx="4186383" cy="2358346"/>
          </a:xfrm>
        </p:grpSpPr>
        <p:cxnSp>
          <p:nvCxnSpPr>
            <p:cNvPr id="15" name="Straight Connector 14"/>
            <p:cNvCxnSpPr/>
            <p:nvPr/>
          </p:nvCxnSpPr>
          <p:spPr>
            <a:xfrm>
              <a:off x="662781" y="3171217"/>
              <a:ext cx="37535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509736" y="1449288"/>
              <a:ext cx="603115" cy="1721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778091" y="812871"/>
              <a:ext cx="2071073"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AF41"/>
                  </a:solidFill>
                  <a:effectLst/>
                  <a:uLnTx/>
                  <a:uFillTx/>
                  <a:latin typeface="Arial"/>
                  <a:ea typeface="+mn-ea"/>
                  <a:cs typeface="Arial" charset="0"/>
                </a:rPr>
                <a:t>Predicted time of impact</a:t>
              </a:r>
            </a:p>
          </p:txBody>
        </p:sp>
      </p:grpSp>
      <p:grpSp>
        <p:nvGrpSpPr>
          <p:cNvPr id="41" name="Group 40"/>
          <p:cNvGrpSpPr/>
          <p:nvPr/>
        </p:nvGrpSpPr>
        <p:grpSpPr>
          <a:xfrm>
            <a:off x="3509060" y="428151"/>
            <a:ext cx="4350889" cy="2743066"/>
            <a:chOff x="3509060" y="428151"/>
            <a:chExt cx="4350889" cy="2743066"/>
          </a:xfrm>
        </p:grpSpPr>
        <p:cxnSp>
          <p:nvCxnSpPr>
            <p:cNvPr id="22" name="Straight Connector 21"/>
            <p:cNvCxnSpPr/>
            <p:nvPr/>
          </p:nvCxnSpPr>
          <p:spPr>
            <a:xfrm>
              <a:off x="4610911" y="3171217"/>
              <a:ext cx="32490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735785" y="815090"/>
              <a:ext cx="123800" cy="2356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509060" y="428151"/>
              <a:ext cx="3132836"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AF41"/>
                  </a:solidFill>
                  <a:effectLst/>
                  <a:uLnTx/>
                  <a:uFillTx/>
                  <a:latin typeface="Arial"/>
                  <a:ea typeface="+mn-ea"/>
                  <a:cs typeface="Arial" charset="0"/>
                </a:rPr>
                <a:t>Recommended actions</a:t>
              </a:r>
            </a:p>
          </p:txBody>
        </p:sp>
      </p:grpSp>
      <p:grpSp>
        <p:nvGrpSpPr>
          <p:cNvPr id="42" name="Group 41"/>
          <p:cNvGrpSpPr/>
          <p:nvPr/>
        </p:nvGrpSpPr>
        <p:grpSpPr>
          <a:xfrm>
            <a:off x="902287" y="3732403"/>
            <a:ext cx="4833497" cy="1779535"/>
            <a:chOff x="902287" y="3732403"/>
            <a:chExt cx="4833497" cy="1779535"/>
          </a:xfrm>
        </p:grpSpPr>
        <p:cxnSp>
          <p:nvCxnSpPr>
            <p:cNvPr id="29" name="Straight Connector 28"/>
            <p:cNvCxnSpPr/>
            <p:nvPr/>
          </p:nvCxnSpPr>
          <p:spPr>
            <a:xfrm>
              <a:off x="1891469" y="3732403"/>
              <a:ext cx="38443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778091" y="3754877"/>
              <a:ext cx="334760" cy="1653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02287" y="5111828"/>
              <a:ext cx="276195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AF41"/>
                  </a:solidFill>
                  <a:effectLst/>
                  <a:uLnTx/>
                  <a:uFillTx/>
                  <a:latin typeface="Arial"/>
                  <a:ea typeface="+mn-ea"/>
                  <a:cs typeface="Arial" charset="0"/>
                </a:rPr>
                <a:t>Event duration</a:t>
              </a:r>
            </a:p>
          </p:txBody>
        </p:sp>
      </p:grpSp>
      <p:grpSp>
        <p:nvGrpSpPr>
          <p:cNvPr id="43" name="Group 42"/>
          <p:cNvGrpSpPr/>
          <p:nvPr/>
        </p:nvGrpSpPr>
        <p:grpSpPr>
          <a:xfrm>
            <a:off x="2166916" y="4552545"/>
            <a:ext cx="5720462" cy="911812"/>
            <a:chOff x="2166916" y="4552545"/>
            <a:chExt cx="5720462" cy="911812"/>
          </a:xfrm>
        </p:grpSpPr>
        <p:cxnSp>
          <p:nvCxnSpPr>
            <p:cNvPr id="35" name="Straight Connector 34"/>
            <p:cNvCxnSpPr/>
            <p:nvPr/>
          </p:nvCxnSpPr>
          <p:spPr>
            <a:xfrm>
              <a:off x="2166916" y="4552545"/>
              <a:ext cx="46404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4610912" y="4581728"/>
              <a:ext cx="929133" cy="573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849164" y="5064247"/>
              <a:ext cx="303821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AF41"/>
                  </a:solidFill>
                  <a:effectLst/>
                  <a:uLnTx/>
                  <a:uFillTx/>
                  <a:latin typeface="Arial"/>
                  <a:ea typeface="+mn-ea"/>
                  <a:cs typeface="Arial" charset="0"/>
                </a:rPr>
                <a:t>Expected next update</a:t>
              </a:r>
            </a:p>
          </p:txBody>
        </p:sp>
      </p:grpSp>
    </p:spTree>
    <p:extLst>
      <p:ext uri="{BB962C8B-B14F-4D97-AF65-F5344CB8AC3E}">
        <p14:creationId xmlns:p14="http://schemas.microsoft.com/office/powerpoint/2010/main" val="392544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Flood Warning Service</a:t>
            </a:r>
          </a:p>
        </p:txBody>
      </p:sp>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34</a:t>
            </a:fld>
            <a:endParaRPr kumimoji="0" lang="en-GB" sz="800" b="1"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p:nvPr/>
        </p:nvSpPr>
        <p:spPr>
          <a:xfrm>
            <a:off x="468313" y="1280046"/>
            <a:ext cx="7878788" cy="1538883"/>
          </a:xfrm>
          <a:prstGeom prst="rect">
            <a:avLst/>
          </a:prstGeom>
        </p:spPr>
        <p:txBody>
          <a:bodyPr wrap="square" lIns="0" tIns="0" rIns="0" bIns="0" numCol="1">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charset="0"/>
              </a:rPr>
              <a:t>Customers can register for flood warnings via: </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Arial" charset="0"/>
              <a:hlinkClick r:id="" action="ppaction://noaction"/>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charset="0"/>
                <a:hlinkClick r:id="" action="ppaction://noaction"/>
              </a:rPr>
              <a:t>https://www.gov.uk/sign-up-for-flood-warnings</a:t>
            </a:r>
            <a:endParaRPr kumimoji="0" lang="en-US" sz="2000" b="0" i="0" u="none" strike="noStrike" kern="1200" cap="none" spc="0" normalizeH="0" baseline="0" noProof="0" dirty="0">
              <a:ln>
                <a:noFill/>
              </a:ln>
              <a:solidFill>
                <a:srgbClr val="000000"/>
              </a:solidFill>
              <a:effectLst/>
              <a:uLnTx/>
              <a:uFillTx/>
              <a:latin typeface="Arial"/>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charset="0"/>
              </a:rPr>
              <a:t>or</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charset="0"/>
              </a:rPr>
              <a:t>Floodline 0345 988 1188 (24hrs)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4083" y="2895129"/>
            <a:ext cx="4051605" cy="2696685"/>
          </a:xfrm>
          <a:prstGeom prst="rect">
            <a:avLst/>
          </a:prstGeom>
        </p:spPr>
      </p:pic>
      <p:sp>
        <p:nvSpPr>
          <p:cNvPr id="8" name="TextBox 7"/>
          <p:cNvSpPr txBox="1"/>
          <p:nvPr/>
        </p:nvSpPr>
        <p:spPr>
          <a:xfrm>
            <a:off x="468313" y="3031466"/>
            <a:ext cx="310220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AF41"/>
                </a:solidFill>
                <a:effectLst/>
                <a:uLnTx/>
                <a:uFillTx/>
                <a:latin typeface="Arial" charset="0"/>
                <a:ea typeface="+mn-ea"/>
                <a:cs typeface="Arial" charset="0"/>
              </a:rPr>
              <a:t>Extended Direct Warnings</a:t>
            </a:r>
          </a:p>
        </p:txBody>
      </p:sp>
      <p:sp>
        <p:nvSpPr>
          <p:cNvPr id="9" name="TextBox 8"/>
          <p:cNvSpPr txBox="1"/>
          <p:nvPr/>
        </p:nvSpPr>
        <p:spPr>
          <a:xfrm>
            <a:off x="468313" y="3613335"/>
            <a:ext cx="3344068"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AF41"/>
                </a:solidFill>
                <a:effectLst/>
                <a:uLnTx/>
                <a:uFillTx/>
                <a:latin typeface="Arial" charset="0"/>
                <a:ea typeface="+mn-ea"/>
                <a:cs typeface="Arial" charset="0"/>
              </a:rPr>
              <a:t>Managing your own account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Arial" charset="0"/>
              </a:rPr>
              <a:t>Choose warnings to receive (incl. Area of Interest)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Arial" charset="0"/>
              </a:rPr>
              <a:t>Add up to 20 contacts per staff account, 6 per home &amp; business</a:t>
            </a:r>
          </a:p>
        </p:txBody>
      </p:sp>
    </p:spTree>
    <p:extLst>
      <p:ext uri="{BB962C8B-B14F-4D97-AF65-F5344CB8AC3E}">
        <p14:creationId xmlns:p14="http://schemas.microsoft.com/office/powerpoint/2010/main" val="2359177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BDF5-F58E-4D79-9658-A82E8E0C9405}"/>
              </a:ext>
            </a:extLst>
          </p:cNvPr>
          <p:cNvSpPr>
            <a:spLocks noGrp="1"/>
          </p:cNvSpPr>
          <p:nvPr>
            <p:ph type="title"/>
          </p:nvPr>
        </p:nvSpPr>
        <p:spPr>
          <a:xfrm>
            <a:off x="419637" y="474150"/>
            <a:ext cx="8207375" cy="711994"/>
          </a:xfrm>
        </p:spPr>
        <p:txBody>
          <a:bodyPr/>
          <a:lstStyle/>
          <a:p>
            <a:r>
              <a:rPr lang="en-US" dirty="0">
                <a:cs typeface="Arial"/>
              </a:rPr>
              <a:t>Check for Flooding</a:t>
            </a:r>
          </a:p>
        </p:txBody>
      </p:sp>
      <p:sp>
        <p:nvSpPr>
          <p:cNvPr id="4" name="Slide Number Placeholder 3">
            <a:extLst>
              <a:ext uri="{FF2B5EF4-FFF2-40B4-BE49-F238E27FC236}">
                <a16:creationId xmlns:a16="http://schemas.microsoft.com/office/drawing/2014/main" id="{05E37804-2325-4797-8D9F-53FDFB20E1B8}"/>
              </a:ext>
            </a:extLst>
          </p:cNvPr>
          <p:cNvSpPr>
            <a:spLocks noGrp="1"/>
          </p:cNvSpPr>
          <p:nvPr>
            <p:ph type="sldNum" sz="quarter" idx="15"/>
          </p:nvPr>
        </p:nvSpPr>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35</a:t>
            </a:fld>
            <a:endParaRPr kumimoji="0" lang="en-GB" sz="800" b="1"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descr="Graphical user interface, application&#10;&#10;Description automatically generated">
            <a:extLst>
              <a:ext uri="{FF2B5EF4-FFF2-40B4-BE49-F238E27FC236}">
                <a16:creationId xmlns:a16="http://schemas.microsoft.com/office/drawing/2014/main" id="{C6FA034D-85D3-4AD6-B1DB-8B2EB89C43DA}"/>
              </a:ext>
            </a:extLst>
          </p:cNvPr>
          <p:cNvPicPr>
            <a:picLocks noChangeAspect="1"/>
          </p:cNvPicPr>
          <p:nvPr/>
        </p:nvPicPr>
        <p:blipFill rotWithShape="1">
          <a:blip r:embed="rId3"/>
          <a:srcRect r="-238" b="15470"/>
          <a:stretch/>
        </p:blipFill>
        <p:spPr>
          <a:xfrm>
            <a:off x="802189" y="1428089"/>
            <a:ext cx="3269039" cy="1883890"/>
          </a:xfrm>
          <a:prstGeom prst="rect">
            <a:avLst/>
          </a:prstGeom>
        </p:spPr>
      </p:pic>
      <p:pic>
        <p:nvPicPr>
          <p:cNvPr id="9" name="Picture 9" descr="Graphical user interface, text, application, email&#10;&#10;Description automatically generated">
            <a:extLst>
              <a:ext uri="{FF2B5EF4-FFF2-40B4-BE49-F238E27FC236}">
                <a16:creationId xmlns:a16="http://schemas.microsoft.com/office/drawing/2014/main" id="{3730607F-983A-414A-874D-C2FF8776BE5F}"/>
              </a:ext>
            </a:extLst>
          </p:cNvPr>
          <p:cNvPicPr>
            <a:picLocks noChangeAspect="1"/>
          </p:cNvPicPr>
          <p:nvPr/>
        </p:nvPicPr>
        <p:blipFill>
          <a:blip r:embed="rId4"/>
          <a:stretch>
            <a:fillRect/>
          </a:stretch>
        </p:blipFill>
        <p:spPr>
          <a:xfrm>
            <a:off x="802188" y="3311979"/>
            <a:ext cx="3269039" cy="2031546"/>
          </a:xfrm>
          <a:prstGeom prst="rect">
            <a:avLst/>
          </a:prstGeom>
        </p:spPr>
      </p:pic>
      <p:sp>
        <p:nvSpPr>
          <p:cNvPr id="11" name="Content Placeholder 2">
            <a:extLst>
              <a:ext uri="{FF2B5EF4-FFF2-40B4-BE49-F238E27FC236}">
                <a16:creationId xmlns:a16="http://schemas.microsoft.com/office/drawing/2014/main" id="{CCC4EC92-1FE3-4AD3-A82B-0A3A79612D17}"/>
              </a:ext>
            </a:extLst>
          </p:cNvPr>
          <p:cNvSpPr txBox="1">
            <a:spLocks/>
          </p:cNvSpPr>
          <p:nvPr/>
        </p:nvSpPr>
        <p:spPr>
          <a:xfrm>
            <a:off x="5058423" y="1717348"/>
            <a:ext cx="2962130" cy="3137532"/>
          </a:xfrm>
          <a:prstGeom prst="rect">
            <a:avLst/>
          </a:prstGeom>
          <a:noFill/>
          <a:ln>
            <a:noFill/>
          </a:ln>
        </p:spPr>
        <p:txBody>
          <a:bodyPr spcFirstLastPara="1" wrap="square" lIns="68575" tIns="68575" rIns="68575" bIns="68575" anchor="t" anchorCtr="0">
            <a:noAutofit/>
          </a:bodyPr>
          <a:lstStyle>
            <a:defPPr marR="0" lvl="0" algn="l" rtl="0">
              <a:lnSpc>
                <a:spcPct val="100000"/>
              </a:lnSpc>
              <a:spcBef>
                <a:spcPts val="0"/>
              </a:spcBef>
              <a:spcAft>
                <a:spcPts val="0"/>
              </a:spcAft>
            </a:defPPr>
            <a:lvl1pPr marL="342900" indent="-336550">
              <a:buSzPts val="2100"/>
              <a:buChar char="•"/>
              <a:defRPr sz="2100">
                <a:solidFill>
                  <a:srgbClr val="5F5F5F"/>
                </a:solidFill>
              </a:defRPr>
            </a:lvl1pPr>
          </a:lstStyle>
          <a:p>
            <a:pPr marL="342900" marR="0" lvl="0" indent="-336550" algn="l" defTabSz="914400" rtl="0" eaLnBrk="1" fontAlgn="base" latinLnBrk="0" hangingPunct="1">
              <a:lnSpc>
                <a:spcPct val="100000"/>
              </a:lnSpc>
              <a:spcBef>
                <a:spcPct val="0"/>
              </a:spcBef>
              <a:spcAft>
                <a:spcPts val="900"/>
              </a:spcAft>
              <a:buClrTx/>
              <a:buSzPts val="2100"/>
              <a:buFontTx/>
              <a:buChar char="•"/>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Arial"/>
              </a:rPr>
              <a:t>The Check for Flooding service is found on the Gov.uk website</a:t>
            </a:r>
            <a:endParaRPr kumimoji="0" lang="en-US" sz="1800" b="0" i="0" u="none" strike="noStrike" kern="1200" cap="none" spc="0" normalizeH="0" baseline="0" noProof="0" dirty="0">
              <a:ln>
                <a:noFill/>
              </a:ln>
              <a:solidFill>
                <a:srgbClr val="000000"/>
              </a:solidFill>
              <a:effectLst/>
              <a:uLnTx/>
              <a:uFillTx/>
              <a:latin typeface="Arial" charset="0"/>
              <a:ea typeface="+mn-ea"/>
              <a:cs typeface="Arial"/>
            </a:endParaRPr>
          </a:p>
          <a:p>
            <a:pPr marL="342900" marR="0" lvl="0" indent="-336550" algn="l" defTabSz="914400" rtl="0" eaLnBrk="1" fontAlgn="base" latinLnBrk="0" hangingPunct="1">
              <a:lnSpc>
                <a:spcPct val="100000"/>
              </a:lnSpc>
              <a:spcBef>
                <a:spcPct val="0"/>
              </a:spcBef>
              <a:spcAft>
                <a:spcPts val="900"/>
              </a:spcAft>
              <a:buClrTx/>
              <a:buSzPts val="2100"/>
              <a:buFontTx/>
              <a:buChar char="•"/>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Arial"/>
              </a:rPr>
              <a:t>Latest Alerts, Warnings</a:t>
            </a:r>
          </a:p>
          <a:p>
            <a:pPr marL="342900" marR="0" lvl="0" indent="-336550" algn="l" defTabSz="914400" rtl="0" eaLnBrk="1" fontAlgn="base" latinLnBrk="0" hangingPunct="1">
              <a:lnSpc>
                <a:spcPct val="100000"/>
              </a:lnSpc>
              <a:spcBef>
                <a:spcPct val="0"/>
              </a:spcBef>
              <a:spcAft>
                <a:spcPts val="900"/>
              </a:spcAft>
              <a:buClrTx/>
              <a:buSzPts val="2100"/>
              <a:buFontTx/>
              <a:buChar char="•"/>
              <a:tabLst/>
              <a:defRPr/>
            </a:pPr>
            <a:r>
              <a:rPr kumimoji="0" lang="en-GB" sz="1800" b="0" i="0" u="none" strike="noStrike" kern="1200" cap="none" spc="0" normalizeH="0" baseline="0" noProof="0" dirty="0">
                <a:ln>
                  <a:noFill/>
                </a:ln>
                <a:solidFill>
                  <a:srgbClr val="000000"/>
                </a:solidFill>
                <a:effectLst/>
                <a:uLnTx/>
                <a:uFillTx/>
                <a:latin typeface="Arial" charset="0"/>
                <a:ea typeface="+mn-lt"/>
                <a:cs typeface="Arial"/>
              </a:rPr>
              <a:t>5 day Flood Forecast</a:t>
            </a:r>
            <a:endParaRPr kumimoji="0" lang="en-US" sz="1800" b="0" i="0" u="none" strike="noStrike" kern="1200" cap="none" spc="0" normalizeH="0" baseline="0" noProof="0" dirty="0">
              <a:ln>
                <a:noFill/>
              </a:ln>
              <a:solidFill>
                <a:srgbClr val="000000"/>
              </a:solidFill>
              <a:effectLst/>
              <a:uLnTx/>
              <a:uFillTx/>
              <a:latin typeface="Arial" charset="0"/>
              <a:ea typeface="+mn-lt"/>
              <a:cs typeface="Arial"/>
            </a:endParaRPr>
          </a:p>
          <a:p>
            <a:pPr marL="342900" marR="0" lvl="0" indent="-336550" algn="l" defTabSz="914400" rtl="0" eaLnBrk="1" fontAlgn="base" latinLnBrk="0" hangingPunct="1">
              <a:lnSpc>
                <a:spcPct val="100000"/>
              </a:lnSpc>
              <a:spcBef>
                <a:spcPct val="0"/>
              </a:spcBef>
              <a:spcAft>
                <a:spcPts val="900"/>
              </a:spcAft>
              <a:buClrTx/>
              <a:buSzPts val="2100"/>
              <a:buFontTx/>
              <a:buChar char="•"/>
              <a:tabLst/>
              <a:defRPr/>
            </a:pPr>
            <a:r>
              <a:rPr kumimoji="0" lang="en-GB" sz="1800" b="0" i="0" u="none" strike="noStrike" kern="1200" cap="none" spc="0" normalizeH="0" baseline="0" noProof="0" dirty="0">
                <a:ln>
                  <a:noFill/>
                </a:ln>
                <a:solidFill>
                  <a:srgbClr val="000000"/>
                </a:solidFill>
                <a:effectLst/>
                <a:uLnTx/>
                <a:uFillTx/>
                <a:latin typeface="Arial" charset="0"/>
                <a:ea typeface="+mn-lt"/>
                <a:cs typeface="Arial"/>
              </a:rPr>
              <a:t>Complements the Flood Warning Service and information from Duty Officers</a:t>
            </a:r>
          </a:p>
          <a:p>
            <a:pPr marL="342900" marR="0" lvl="0" indent="-336550" algn="l" defTabSz="914400" rtl="0" eaLnBrk="1" fontAlgn="base" latinLnBrk="0" hangingPunct="1">
              <a:lnSpc>
                <a:spcPct val="100000"/>
              </a:lnSpc>
              <a:spcBef>
                <a:spcPct val="0"/>
              </a:spcBef>
              <a:spcAft>
                <a:spcPts val="600"/>
              </a:spcAft>
              <a:buClrTx/>
              <a:buSzPts val="2100"/>
              <a:buFontTx/>
              <a:buChar char="•"/>
              <a:tabLst/>
              <a:defRPr/>
            </a:pPr>
            <a:endParaRPr kumimoji="0" lang="en-GB" sz="1800" b="0" i="0" u="none" strike="noStrike" kern="1200" cap="none" spc="0" normalizeH="0" baseline="0" noProof="0" dirty="0">
              <a:ln>
                <a:noFill/>
              </a:ln>
              <a:solidFill>
                <a:srgbClr val="7F7F7F"/>
              </a:solidFill>
              <a:effectLst/>
              <a:uLnTx/>
              <a:uFillTx/>
              <a:latin typeface="Arial" charset="0"/>
              <a:ea typeface="+mn-ea"/>
              <a:cs typeface="Arial"/>
            </a:endParaRPr>
          </a:p>
        </p:txBody>
      </p:sp>
    </p:spTree>
    <p:extLst>
      <p:ext uri="{BB962C8B-B14F-4D97-AF65-F5344CB8AC3E}">
        <p14:creationId xmlns:p14="http://schemas.microsoft.com/office/powerpoint/2010/main" val="129289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ABF2-AA38-4679-8BB1-D730FF4A9EAC}"/>
              </a:ext>
            </a:extLst>
          </p:cNvPr>
          <p:cNvSpPr>
            <a:spLocks noGrp="1"/>
          </p:cNvSpPr>
          <p:nvPr>
            <p:ph type="title"/>
          </p:nvPr>
        </p:nvSpPr>
        <p:spPr/>
        <p:txBody>
          <a:bodyPr/>
          <a:lstStyle/>
          <a:p>
            <a:r>
              <a:rPr lang="en-GB">
                <a:cs typeface="Arial"/>
              </a:rPr>
              <a:t>5 Day Forecast</a:t>
            </a:r>
            <a:endParaRPr lang="en-GB"/>
          </a:p>
        </p:txBody>
      </p:sp>
      <p:sp>
        <p:nvSpPr>
          <p:cNvPr id="4" name="Slide Number Placeholder 3">
            <a:extLst>
              <a:ext uri="{FF2B5EF4-FFF2-40B4-BE49-F238E27FC236}">
                <a16:creationId xmlns:a16="http://schemas.microsoft.com/office/drawing/2014/main" id="{50B41566-362F-4336-8F8B-2D3AF7D4E610}"/>
              </a:ext>
            </a:extLst>
          </p:cNvPr>
          <p:cNvSpPr>
            <a:spLocks noGrp="1"/>
          </p:cNvSpPr>
          <p:nvPr>
            <p:ph type="sldNum" sz="quarter" idx="15"/>
          </p:nvPr>
        </p:nvSpPr>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36</a:t>
            </a:fld>
            <a:endParaRPr kumimoji="0" lang="en-GB" sz="800" b="1" i="0" u="none" strike="noStrike" kern="1200" cap="none" spc="0" normalizeH="0" baseline="0" noProof="0">
              <a:ln>
                <a:noFill/>
              </a:ln>
              <a:solidFill>
                <a:srgbClr val="000000"/>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8C38E529-3A41-4278-BBD0-EA573389E28A}"/>
              </a:ext>
            </a:extLst>
          </p:cNvPr>
          <p:cNvSpPr txBox="1">
            <a:spLocks/>
          </p:cNvSpPr>
          <p:nvPr/>
        </p:nvSpPr>
        <p:spPr>
          <a:xfrm>
            <a:off x="5500286" y="2433798"/>
            <a:ext cx="2962130" cy="1865136"/>
          </a:xfrm>
          <a:prstGeom prst="rect">
            <a:avLst/>
          </a:prstGeom>
          <a:noFill/>
          <a:ln>
            <a:noFill/>
          </a:ln>
        </p:spPr>
        <p:txBody>
          <a:bodyPr spcFirstLastPara="1" wrap="square" lIns="68575" tIns="68575" rIns="68575" bIns="68575" anchor="t" anchorCtr="0">
            <a:noAutofit/>
          </a:bodyPr>
          <a:lstStyle>
            <a:defPPr marR="0" lvl="0" algn="l" rtl="0">
              <a:lnSpc>
                <a:spcPct val="100000"/>
              </a:lnSpc>
              <a:spcBef>
                <a:spcPts val="0"/>
              </a:spcBef>
              <a:spcAft>
                <a:spcPts val="0"/>
              </a:spcAft>
            </a:defPPr>
            <a:lvl1pPr marL="342900" indent="-336550">
              <a:buSzPts val="2100"/>
              <a:buChar char="•"/>
              <a:defRPr sz="2100">
                <a:solidFill>
                  <a:srgbClr val="5F5F5F"/>
                </a:solidFill>
              </a:defRPr>
            </a:lvl1pPr>
          </a:lstStyle>
          <a:p>
            <a:pPr marL="342900" marR="0" lvl="0" indent="-336550" algn="l" defTabSz="914400" rtl="0" eaLnBrk="1" fontAlgn="base" latinLnBrk="0" hangingPunct="1">
              <a:lnSpc>
                <a:spcPct val="100000"/>
              </a:lnSpc>
              <a:spcBef>
                <a:spcPct val="0"/>
              </a:spcBef>
              <a:spcAft>
                <a:spcPts val="600"/>
              </a:spcAft>
              <a:buClrTx/>
              <a:buSzPts val="2100"/>
              <a:buFontTx/>
              <a:buChar char="•"/>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Arial"/>
              </a:rPr>
              <a:t>Flood risk across England for the next 5 days</a:t>
            </a:r>
          </a:p>
          <a:p>
            <a:pPr marL="6350" marR="0" lvl="0" indent="0" algn="l" defTabSz="914400" rtl="0" eaLnBrk="1" fontAlgn="base" latinLnBrk="0" hangingPunct="1">
              <a:lnSpc>
                <a:spcPct val="100000"/>
              </a:lnSpc>
              <a:spcBef>
                <a:spcPct val="0"/>
              </a:spcBef>
              <a:spcAft>
                <a:spcPts val="600"/>
              </a:spcAft>
              <a:buClrTx/>
              <a:buSzPts val="2100"/>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Arial"/>
            </a:endParaRPr>
          </a:p>
          <a:p>
            <a:pPr marL="342900" marR="0" lvl="0" indent="-336550" algn="l" defTabSz="914400" rtl="0" eaLnBrk="1" fontAlgn="base" latinLnBrk="0" hangingPunct="1">
              <a:lnSpc>
                <a:spcPct val="100000"/>
              </a:lnSpc>
              <a:spcBef>
                <a:spcPct val="0"/>
              </a:spcBef>
              <a:spcAft>
                <a:spcPts val="600"/>
              </a:spcAft>
              <a:buClrTx/>
              <a:buSzPts val="2100"/>
              <a:buFontTx/>
              <a:buChar char="•"/>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Arial"/>
              </a:rPr>
              <a:t>Map to show areas of concern when low risk of above</a:t>
            </a:r>
          </a:p>
          <a:p>
            <a:pPr marL="342900" marR="0" lvl="0" indent="-336550" algn="l" defTabSz="914400" rtl="0" eaLnBrk="1" fontAlgn="base" latinLnBrk="0" hangingPunct="1">
              <a:lnSpc>
                <a:spcPct val="100000"/>
              </a:lnSpc>
              <a:spcBef>
                <a:spcPct val="0"/>
              </a:spcBef>
              <a:spcAft>
                <a:spcPts val="600"/>
              </a:spcAft>
              <a:buClrTx/>
              <a:buSzPts val="2100"/>
              <a:buFontTx/>
              <a:buChar char="•"/>
              <a:tabLst/>
              <a:defRPr/>
            </a:pPr>
            <a:endParaRPr kumimoji="0" lang="en-GB" sz="1800" b="0" i="0" u="none" strike="noStrike" kern="1200" cap="none" spc="0" normalizeH="0" baseline="0" noProof="0" dirty="0">
              <a:ln>
                <a:noFill/>
              </a:ln>
              <a:solidFill>
                <a:srgbClr val="7F7F7F"/>
              </a:solidFill>
              <a:effectLst/>
              <a:uLnTx/>
              <a:uFillTx/>
              <a:latin typeface="Arial" charset="0"/>
              <a:ea typeface="+mn-ea"/>
              <a:cs typeface="Arial"/>
            </a:endParaRPr>
          </a:p>
          <a:p>
            <a:pPr marL="342900" marR="0" lvl="0" indent="-336550" algn="l" defTabSz="914400" rtl="0" eaLnBrk="1" fontAlgn="base" latinLnBrk="0" hangingPunct="1">
              <a:lnSpc>
                <a:spcPct val="100000"/>
              </a:lnSpc>
              <a:spcBef>
                <a:spcPct val="0"/>
              </a:spcBef>
              <a:spcAft>
                <a:spcPts val="600"/>
              </a:spcAft>
              <a:buClrTx/>
              <a:buSzPts val="2100"/>
              <a:buFontTx/>
              <a:buChar char="•"/>
              <a:tabLst/>
              <a:defRPr/>
            </a:pPr>
            <a:endParaRPr kumimoji="0" lang="en-GB" sz="1800" b="0" i="0" u="none" strike="noStrike" kern="1200" cap="none" spc="0" normalizeH="0" baseline="0" noProof="0" dirty="0">
              <a:ln>
                <a:noFill/>
              </a:ln>
              <a:solidFill>
                <a:srgbClr val="7F7F7F"/>
              </a:solidFill>
              <a:effectLst/>
              <a:uLnTx/>
              <a:uFillTx/>
              <a:latin typeface="Arial" charset="0"/>
              <a:ea typeface="+mn-ea"/>
              <a:cs typeface="Arial"/>
            </a:endParaRPr>
          </a:p>
        </p:txBody>
      </p:sp>
      <p:pic>
        <p:nvPicPr>
          <p:cNvPr id="8" name="Picture 8" descr="Map&#10;&#10;Description automatically generated">
            <a:extLst>
              <a:ext uri="{FF2B5EF4-FFF2-40B4-BE49-F238E27FC236}">
                <a16:creationId xmlns:a16="http://schemas.microsoft.com/office/drawing/2014/main" id="{142A9BF1-F15C-4D93-BB9C-D25FABBDC571}"/>
              </a:ext>
            </a:extLst>
          </p:cNvPr>
          <p:cNvPicPr>
            <a:picLocks noGrp="1" noChangeAspect="1"/>
          </p:cNvPicPr>
          <p:nvPr>
            <p:ph idx="1"/>
          </p:nvPr>
        </p:nvPicPr>
        <p:blipFill>
          <a:blip r:embed="rId3"/>
          <a:stretch>
            <a:fillRect/>
          </a:stretch>
        </p:blipFill>
        <p:spPr>
          <a:xfrm>
            <a:off x="410931" y="3308637"/>
            <a:ext cx="5064473" cy="2562774"/>
          </a:xfrm>
        </p:spPr>
      </p:pic>
      <p:pic>
        <p:nvPicPr>
          <p:cNvPr id="9" name="Picture 9" descr="Graphical user interface, application&#10;&#10;Description automatically generated">
            <a:extLst>
              <a:ext uri="{FF2B5EF4-FFF2-40B4-BE49-F238E27FC236}">
                <a16:creationId xmlns:a16="http://schemas.microsoft.com/office/drawing/2014/main" id="{B44DCECB-9DF2-468E-8C96-3415670A7DAA}"/>
              </a:ext>
            </a:extLst>
          </p:cNvPr>
          <p:cNvPicPr>
            <a:picLocks noChangeAspect="1"/>
          </p:cNvPicPr>
          <p:nvPr/>
        </p:nvPicPr>
        <p:blipFill>
          <a:blip r:embed="rId4"/>
          <a:stretch>
            <a:fillRect/>
          </a:stretch>
        </p:blipFill>
        <p:spPr>
          <a:xfrm>
            <a:off x="379131" y="1031942"/>
            <a:ext cx="3976301" cy="2273718"/>
          </a:xfrm>
          <a:prstGeom prst="rect">
            <a:avLst/>
          </a:prstGeom>
        </p:spPr>
      </p:pic>
    </p:spTree>
    <p:extLst>
      <p:ext uri="{BB962C8B-B14F-4D97-AF65-F5344CB8AC3E}">
        <p14:creationId xmlns:p14="http://schemas.microsoft.com/office/powerpoint/2010/main" val="1674014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level gauges</a:t>
            </a:r>
          </a:p>
        </p:txBody>
      </p:sp>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95000"/>
                </a:lnSpc>
                <a:spcBef>
                  <a:spcPts val="0"/>
                </a:spcBef>
                <a:spcAft>
                  <a:spcPts val="0"/>
                </a:spcAft>
                <a:buClrTx/>
                <a:buSzTx/>
                <a:buFontTx/>
                <a:buNone/>
                <a:tabLst/>
                <a:defRPr/>
              </a:pPr>
              <a:t>37</a:t>
            </a:fld>
            <a:endParaRPr kumimoji="0" lang="en-GB" sz="800" b="1"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2"/>
          <p:cNvSpPr/>
          <p:nvPr/>
        </p:nvSpPr>
        <p:spPr>
          <a:xfrm>
            <a:off x="4572000" y="6431189"/>
            <a:ext cx="7312739"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https://check-for-flooding.service.gov.uk/</a:t>
            </a:r>
          </a:p>
        </p:txBody>
      </p:sp>
      <p:pic>
        <p:nvPicPr>
          <p:cNvPr id="6" name="Picture 5"/>
          <p:cNvPicPr>
            <a:picLocks noChangeAspect="1"/>
          </p:cNvPicPr>
          <p:nvPr/>
        </p:nvPicPr>
        <p:blipFill>
          <a:blip r:embed="rId3"/>
          <a:stretch>
            <a:fillRect/>
          </a:stretch>
        </p:blipFill>
        <p:spPr>
          <a:xfrm>
            <a:off x="857250" y="1126653"/>
            <a:ext cx="7127194" cy="5263035"/>
          </a:xfrm>
          <a:prstGeom prst="rect">
            <a:avLst/>
          </a:prstGeom>
        </p:spPr>
      </p:pic>
    </p:spTree>
    <p:extLst>
      <p:ext uri="{BB962C8B-B14F-4D97-AF65-F5344CB8AC3E}">
        <p14:creationId xmlns:p14="http://schemas.microsoft.com/office/powerpoint/2010/main" val="181983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5D29B-E00A-462B-9146-29F57650D133}"/>
              </a:ext>
            </a:extLst>
          </p:cNvPr>
          <p:cNvSpPr>
            <a:spLocks noGrp="1"/>
          </p:cNvSpPr>
          <p:nvPr>
            <p:ph type="title"/>
          </p:nvPr>
        </p:nvSpPr>
        <p:spPr/>
        <p:txBody>
          <a:bodyPr/>
          <a:lstStyle/>
          <a:p>
            <a:r>
              <a:rPr lang="en-GB" dirty="0"/>
              <a:t>The Multi Agency Flood Plan </a:t>
            </a:r>
          </a:p>
        </p:txBody>
      </p:sp>
      <p:sp>
        <p:nvSpPr>
          <p:cNvPr id="3" name="Content Placeholder 2">
            <a:extLst>
              <a:ext uri="{FF2B5EF4-FFF2-40B4-BE49-F238E27FC236}">
                <a16:creationId xmlns:a16="http://schemas.microsoft.com/office/drawing/2014/main" id="{0F50A28F-05B9-45BC-A18B-D515D59FED86}"/>
              </a:ext>
            </a:extLst>
          </p:cNvPr>
          <p:cNvSpPr>
            <a:spLocks noGrp="1"/>
          </p:cNvSpPr>
          <p:nvPr>
            <p:ph idx="1"/>
          </p:nvPr>
        </p:nvSpPr>
        <p:spPr>
          <a:xfrm>
            <a:off x="611560" y="1628800"/>
            <a:ext cx="7848872" cy="4536504"/>
          </a:xfrm>
        </p:spPr>
        <p:txBody>
          <a:bodyPr>
            <a:normAutofit/>
          </a:bodyPr>
          <a:lstStyle/>
          <a:p>
            <a:r>
              <a:rPr lang="en-GB" dirty="0"/>
              <a:t>(1) Context</a:t>
            </a:r>
            <a:br>
              <a:rPr lang="en-GB" dirty="0"/>
            </a:br>
            <a:endParaRPr lang="en-GB" dirty="0"/>
          </a:p>
          <a:p>
            <a:r>
              <a:rPr lang="en-GB" dirty="0"/>
              <a:t>(2) Strategic LRF Arrangements</a:t>
            </a:r>
          </a:p>
          <a:p>
            <a:pPr marL="800077" lvl="1" indent="-342900">
              <a:buFont typeface="Arial" panose="020B0604020202020204" pitchFamily="34" charset="0"/>
              <a:buChar char="•"/>
            </a:pPr>
            <a:r>
              <a:rPr lang="en-GB" dirty="0"/>
              <a:t>Flood Risk and Impacts</a:t>
            </a:r>
          </a:p>
          <a:p>
            <a:pPr marL="800077" lvl="1" indent="-342900">
              <a:buFont typeface="Arial" panose="020B0604020202020204" pitchFamily="34" charset="0"/>
              <a:buChar char="•"/>
            </a:pPr>
            <a:r>
              <a:rPr lang="en-GB" dirty="0"/>
              <a:t>Multi Agency Response </a:t>
            </a:r>
            <a:br>
              <a:rPr lang="en-GB" i="1" dirty="0"/>
            </a:br>
            <a:endParaRPr lang="en-GB" i="1" dirty="0"/>
          </a:p>
          <a:p>
            <a:r>
              <a:rPr lang="en-GB" dirty="0"/>
              <a:t>(3) LA Tactical Flood Response and</a:t>
            </a:r>
            <a:br>
              <a:rPr lang="en-GB" dirty="0"/>
            </a:br>
            <a:r>
              <a:rPr lang="en-GB" dirty="0"/>
              <a:t>     community information  </a:t>
            </a:r>
          </a:p>
        </p:txBody>
      </p:sp>
    </p:spTree>
    <p:extLst>
      <p:ext uri="{BB962C8B-B14F-4D97-AF65-F5344CB8AC3E}">
        <p14:creationId xmlns:p14="http://schemas.microsoft.com/office/powerpoint/2010/main" val="81054827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134A-28C6-4CAB-9C4C-FC2F433CF59F}"/>
              </a:ext>
            </a:extLst>
          </p:cNvPr>
          <p:cNvSpPr>
            <a:spLocks noGrp="1"/>
          </p:cNvSpPr>
          <p:nvPr>
            <p:ph type="title"/>
          </p:nvPr>
        </p:nvSpPr>
        <p:spPr>
          <a:xfrm>
            <a:off x="323528" y="219065"/>
            <a:ext cx="8640960" cy="695231"/>
          </a:xfrm>
        </p:spPr>
        <p:txBody>
          <a:bodyPr/>
          <a:lstStyle/>
          <a:p>
            <a:r>
              <a:rPr lang="en-GB" dirty="0"/>
              <a:t>Rotherham Flood Response Annex </a:t>
            </a:r>
          </a:p>
        </p:txBody>
      </p:sp>
      <p:sp>
        <p:nvSpPr>
          <p:cNvPr id="3" name="Content Placeholder 2">
            <a:extLst>
              <a:ext uri="{FF2B5EF4-FFF2-40B4-BE49-F238E27FC236}">
                <a16:creationId xmlns:a16="http://schemas.microsoft.com/office/drawing/2014/main" id="{F0783127-8555-4DE2-A0B1-74B1D58DC581}"/>
              </a:ext>
            </a:extLst>
          </p:cNvPr>
          <p:cNvSpPr>
            <a:spLocks noGrp="1"/>
          </p:cNvSpPr>
          <p:nvPr>
            <p:ph idx="1"/>
          </p:nvPr>
        </p:nvSpPr>
        <p:spPr>
          <a:xfrm>
            <a:off x="611560" y="1124744"/>
            <a:ext cx="8136904" cy="5514191"/>
          </a:xfrm>
        </p:spPr>
        <p:txBody>
          <a:bodyPr>
            <a:normAutofit fontScale="70000" lnSpcReduction="20000"/>
          </a:bodyPr>
          <a:lstStyle/>
          <a:p>
            <a:pPr marL="0" indent="0">
              <a:buNone/>
            </a:pPr>
            <a:r>
              <a:rPr lang="en-GB" sz="2100" b="1" dirty="0">
                <a:latin typeface="Calibri" panose="020F0502020204030204" pitchFamily="34" charset="0"/>
                <a:cs typeface="Calibri" panose="020F0502020204030204" pitchFamily="34" charset="0"/>
              </a:rPr>
              <a:t>Options</a:t>
            </a:r>
            <a:r>
              <a:rPr lang="en-GB" sz="2100" dirty="0">
                <a:latin typeface="Calibri" panose="020F0502020204030204" pitchFamily="34" charset="0"/>
                <a:cs typeface="Calibri" panose="020F0502020204030204" pitchFamily="34" charset="0"/>
              </a:rPr>
              <a:t> </a:t>
            </a:r>
            <a:endParaRPr lang="en-GB" sz="2100" dirty="0">
              <a:solidFill>
                <a:srgbClr val="000000"/>
              </a:solidFill>
              <a:latin typeface="Calibri" panose="020F0502020204030204" pitchFamily="34" charset="0"/>
              <a:cs typeface="Calibri" panose="020F0502020204030204" pitchFamily="34" charset="0"/>
            </a:endParaRPr>
          </a:p>
          <a:p>
            <a:r>
              <a:rPr lang="en-GB" sz="2100" dirty="0">
                <a:solidFill>
                  <a:srgbClr val="000000"/>
                </a:solidFill>
                <a:latin typeface="Calibri" panose="020F0502020204030204" pitchFamily="34" charset="0"/>
                <a:cs typeface="Calibri" panose="020F0502020204030204" pitchFamily="34" charset="0"/>
              </a:rPr>
              <a:t>Flood Mitigation Resources </a:t>
            </a:r>
          </a:p>
          <a:p>
            <a:r>
              <a:rPr lang="en-GB" sz="2100" dirty="0">
                <a:solidFill>
                  <a:srgbClr val="000000"/>
                </a:solidFill>
                <a:latin typeface="Calibri" panose="020F0502020204030204" pitchFamily="34" charset="0"/>
                <a:cs typeface="Calibri" panose="020F0502020204030204" pitchFamily="34" charset="0"/>
              </a:rPr>
              <a:t>Decision to Evacuate – with template evacuation record cards </a:t>
            </a:r>
          </a:p>
          <a:p>
            <a:r>
              <a:rPr lang="en-GB" sz="2100" dirty="0">
                <a:solidFill>
                  <a:srgbClr val="000000"/>
                </a:solidFill>
                <a:latin typeface="Calibri" panose="020F0502020204030204" pitchFamily="34" charset="0"/>
                <a:cs typeface="Calibri" panose="020F0502020204030204" pitchFamily="34" charset="0"/>
              </a:rPr>
              <a:t>Identifying Vulnerable Persons </a:t>
            </a:r>
          </a:p>
          <a:p>
            <a:r>
              <a:rPr lang="en-GB" sz="2100" dirty="0">
                <a:solidFill>
                  <a:srgbClr val="000000"/>
                </a:solidFill>
                <a:latin typeface="Calibri" panose="020F0502020204030204" pitchFamily="34" charset="0"/>
                <a:cs typeface="Calibri" panose="020F0502020204030204" pitchFamily="34" charset="0"/>
              </a:rPr>
              <a:t>Flood Rescue  - SYFR</a:t>
            </a:r>
          </a:p>
          <a:p>
            <a:r>
              <a:rPr lang="en-GB" sz="2100" dirty="0">
                <a:solidFill>
                  <a:srgbClr val="000000"/>
                </a:solidFill>
                <a:latin typeface="Calibri" panose="020F0502020204030204" pitchFamily="34" charset="0"/>
                <a:cs typeface="Calibri" panose="020F0502020204030204" pitchFamily="34" charset="0"/>
              </a:rPr>
              <a:t>Emergency Rest Centres - Rest Centre Plan</a:t>
            </a:r>
          </a:p>
          <a:p>
            <a:r>
              <a:rPr lang="en-GB" sz="2100" dirty="0">
                <a:solidFill>
                  <a:srgbClr val="000000"/>
                </a:solidFill>
                <a:latin typeface="Calibri" panose="020F0502020204030204" pitchFamily="34" charset="0"/>
                <a:cs typeface="Calibri" panose="020F0502020204030204" pitchFamily="34" charset="0"/>
              </a:rPr>
              <a:t>Humanitarian Assistance (inc Vulnerable Persons)</a:t>
            </a:r>
          </a:p>
          <a:p>
            <a:r>
              <a:rPr lang="fr-FR" sz="2100" dirty="0">
                <a:solidFill>
                  <a:srgbClr val="000000"/>
                </a:solidFill>
                <a:latin typeface="Calibri" panose="020F0502020204030204" pitchFamily="34" charset="0"/>
                <a:cs typeface="Calibri" panose="020F0502020204030204" pitchFamily="34" charset="0"/>
              </a:rPr>
              <a:t>Public Information and communication </a:t>
            </a:r>
          </a:p>
          <a:p>
            <a:r>
              <a:rPr lang="en-GB" sz="2100" dirty="0">
                <a:solidFill>
                  <a:srgbClr val="000000"/>
                </a:solidFill>
                <a:latin typeface="Calibri" panose="020F0502020204030204" pitchFamily="34" charset="0"/>
                <a:cs typeface="Calibri" panose="020F0502020204030204" pitchFamily="34" charset="0"/>
              </a:rPr>
              <a:t>Identifying Critical Infrastructure</a:t>
            </a:r>
          </a:p>
          <a:p>
            <a:r>
              <a:rPr lang="en-GB" sz="2100" dirty="0">
                <a:solidFill>
                  <a:srgbClr val="000000"/>
                </a:solidFill>
                <a:latin typeface="Calibri" panose="020F0502020204030204" pitchFamily="34" charset="0"/>
                <a:cs typeface="Calibri" panose="020F0502020204030204" pitchFamily="34" charset="0"/>
              </a:rPr>
              <a:t>Traffic Management  </a:t>
            </a:r>
          </a:p>
          <a:p>
            <a:r>
              <a:rPr lang="en-GB" sz="2100" dirty="0">
                <a:solidFill>
                  <a:srgbClr val="000000"/>
                </a:solidFill>
                <a:latin typeface="Calibri" panose="020F0502020204030204" pitchFamily="34" charset="0"/>
                <a:cs typeface="Calibri" panose="020F0502020204030204" pitchFamily="34" charset="0"/>
              </a:rPr>
              <a:t>Environmental Considerations </a:t>
            </a:r>
          </a:p>
          <a:p>
            <a:r>
              <a:rPr lang="en-GB" sz="2100" dirty="0">
                <a:solidFill>
                  <a:srgbClr val="000000"/>
                </a:solidFill>
                <a:latin typeface="Calibri" panose="020F0502020204030204" pitchFamily="34" charset="0"/>
                <a:cs typeface="Calibri" panose="020F0502020204030204" pitchFamily="34" charset="0"/>
              </a:rPr>
              <a:t>Animal welfare </a:t>
            </a:r>
          </a:p>
          <a:p>
            <a:r>
              <a:rPr lang="en-GB" sz="2100" dirty="0">
                <a:solidFill>
                  <a:srgbClr val="000000"/>
                </a:solidFill>
                <a:latin typeface="Calibri" panose="020F0502020204030204" pitchFamily="34" charset="0"/>
                <a:cs typeface="Calibri" panose="020F0502020204030204" pitchFamily="34" charset="0"/>
              </a:rPr>
              <a:t>Business liaison </a:t>
            </a:r>
          </a:p>
          <a:p>
            <a:r>
              <a:rPr lang="en-GB" sz="2100" dirty="0">
                <a:solidFill>
                  <a:srgbClr val="000000"/>
                </a:solidFill>
                <a:latin typeface="Calibri" panose="020F0502020204030204" pitchFamily="34" charset="0"/>
                <a:cs typeface="Calibri" panose="020F0502020204030204" pitchFamily="34" charset="0"/>
              </a:rPr>
              <a:t>Flood Recovery</a:t>
            </a:r>
          </a:p>
          <a:p>
            <a:r>
              <a:rPr lang="en-GB" sz="2100" dirty="0">
                <a:solidFill>
                  <a:srgbClr val="000000"/>
                </a:solidFill>
                <a:latin typeface="Calibri" panose="020F0502020204030204" pitchFamily="34" charset="0"/>
                <a:cs typeface="Calibri" panose="020F0502020204030204" pitchFamily="34" charset="0"/>
              </a:rPr>
              <a:t>Data Collection </a:t>
            </a:r>
          </a:p>
          <a:p>
            <a:pPr marL="0" indent="0">
              <a:buNone/>
            </a:pPr>
            <a:endParaRPr lang="en-GB" sz="2100" dirty="0">
              <a:solidFill>
                <a:srgbClr val="000000"/>
              </a:solidFill>
              <a:latin typeface="Calibri" panose="020F0502020204030204" pitchFamily="34" charset="0"/>
              <a:cs typeface="Calibri" panose="020F0502020204030204" pitchFamily="34" charset="0"/>
            </a:endParaRPr>
          </a:p>
          <a:p>
            <a:pPr marL="0" indent="0">
              <a:buNone/>
            </a:pPr>
            <a:r>
              <a:rPr lang="en-GB" sz="2100" b="1" dirty="0">
                <a:solidFill>
                  <a:srgbClr val="000000"/>
                </a:solidFill>
                <a:latin typeface="Calibri" panose="020F0502020204030204" pitchFamily="34" charset="0"/>
                <a:cs typeface="Calibri" panose="020F0502020204030204" pitchFamily="34" charset="0"/>
              </a:rPr>
              <a:t>Roles and Responsibilities (Council services and on call officers) </a:t>
            </a:r>
          </a:p>
          <a:p>
            <a:pPr marL="0" indent="0">
              <a:buNone/>
            </a:pPr>
            <a:endParaRPr lang="en-GB" sz="2100" b="1" dirty="0">
              <a:solidFill>
                <a:srgbClr val="000000"/>
              </a:solidFill>
              <a:latin typeface="Calibri" panose="020F0502020204030204" pitchFamily="34" charset="0"/>
              <a:cs typeface="Calibri" panose="020F0502020204030204" pitchFamily="34" charset="0"/>
            </a:endParaRPr>
          </a:p>
          <a:p>
            <a:pPr marL="0" indent="0">
              <a:buNone/>
            </a:pPr>
            <a:r>
              <a:rPr lang="en-GB" sz="2100" b="1" dirty="0">
                <a:solidFill>
                  <a:srgbClr val="000000"/>
                </a:solidFill>
                <a:latin typeface="Calibri" panose="020F0502020204030204" pitchFamily="34" charset="0"/>
                <a:cs typeface="Calibri" panose="020F0502020204030204" pitchFamily="34" charset="0"/>
              </a:rPr>
              <a:t>Flood Alert and Warning Areas</a:t>
            </a:r>
          </a:p>
          <a:p>
            <a:r>
              <a:rPr lang="en-GB" sz="2100" dirty="0">
                <a:solidFill>
                  <a:srgbClr val="000000"/>
                </a:solidFill>
                <a:latin typeface="Calibri" panose="020F0502020204030204" pitchFamily="34" charset="0"/>
                <a:cs typeface="Calibri" panose="020F0502020204030204" pitchFamily="34" charset="0"/>
              </a:rPr>
              <a:t>Information tables for each flood warning area – no. known properties at risk, infrastructure at risk, previously affected locations and any mitigations in the area </a:t>
            </a:r>
            <a:br>
              <a:rPr lang="en-GB" sz="2100" dirty="0">
                <a:solidFill>
                  <a:srgbClr val="000000"/>
                </a:solidFill>
                <a:latin typeface="Calibri" panose="020F0502020204030204" pitchFamily="34" charset="0"/>
                <a:cs typeface="Calibri" panose="020F0502020204030204" pitchFamily="34" charset="0"/>
              </a:rPr>
            </a:br>
            <a:endParaRPr lang="en-GB" sz="2100" dirty="0">
              <a:solidFill>
                <a:srgbClr val="000000"/>
              </a:solidFill>
              <a:latin typeface="Calibri" panose="020F0502020204030204" pitchFamily="34" charset="0"/>
              <a:cs typeface="Calibri" panose="020F0502020204030204" pitchFamily="34" charset="0"/>
            </a:endParaRPr>
          </a:p>
          <a:p>
            <a:pPr marL="0" indent="0">
              <a:buNone/>
            </a:pPr>
            <a:r>
              <a:rPr lang="en-GB" sz="2100" b="1" dirty="0">
                <a:solidFill>
                  <a:srgbClr val="000000"/>
                </a:solidFill>
                <a:latin typeface="Calibri" panose="020F0502020204030204" pitchFamily="34" charset="0"/>
                <a:cs typeface="Calibri" panose="020F0502020204030204" pitchFamily="34" charset="0"/>
              </a:rPr>
              <a:t>Key Partner Infrastructure  </a:t>
            </a:r>
          </a:p>
          <a:p>
            <a:endParaRPr lang="en-GB" dirty="0"/>
          </a:p>
        </p:txBody>
      </p:sp>
    </p:spTree>
    <p:extLst>
      <p:ext uri="{BB962C8B-B14F-4D97-AF65-F5344CB8AC3E}">
        <p14:creationId xmlns:p14="http://schemas.microsoft.com/office/powerpoint/2010/main" val="282783723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FA04E6D-DEDB-4488-977C-C898B0D6A4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7938" r="1" b="6582"/>
          <a:stretch/>
        </p:blipFill>
        <p:spPr>
          <a:xfrm>
            <a:off x="554647" y="457200"/>
            <a:ext cx="8034705" cy="5943600"/>
          </a:xfrm>
          <a:prstGeom prst="rect">
            <a:avLst/>
          </a:prstGeom>
        </p:spPr>
      </p:pic>
    </p:spTree>
    <p:extLst>
      <p:ext uri="{BB962C8B-B14F-4D97-AF65-F5344CB8AC3E}">
        <p14:creationId xmlns:p14="http://schemas.microsoft.com/office/powerpoint/2010/main" val="116423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9252-725F-463F-B7F7-F11DDCEA2A01}"/>
              </a:ext>
            </a:extLst>
          </p:cNvPr>
          <p:cNvSpPr>
            <a:spLocks noGrp="1"/>
          </p:cNvSpPr>
          <p:nvPr>
            <p:ph type="title"/>
          </p:nvPr>
        </p:nvSpPr>
        <p:spPr/>
        <p:txBody>
          <a:bodyPr/>
          <a:lstStyle/>
          <a:p>
            <a:r>
              <a:rPr lang="en-GB" dirty="0"/>
              <a:t>Our thoughts will be around….</a:t>
            </a:r>
          </a:p>
        </p:txBody>
      </p:sp>
      <p:sp>
        <p:nvSpPr>
          <p:cNvPr id="3" name="Content Placeholder 2">
            <a:extLst>
              <a:ext uri="{FF2B5EF4-FFF2-40B4-BE49-F238E27FC236}">
                <a16:creationId xmlns:a16="http://schemas.microsoft.com/office/drawing/2014/main" id="{69D95D63-A4CE-4B30-A9AC-90858177F904}"/>
              </a:ext>
            </a:extLst>
          </p:cNvPr>
          <p:cNvSpPr>
            <a:spLocks noGrp="1"/>
          </p:cNvSpPr>
          <p:nvPr>
            <p:ph idx="1"/>
          </p:nvPr>
        </p:nvSpPr>
        <p:spPr>
          <a:xfrm>
            <a:off x="457200" y="1395522"/>
            <a:ext cx="8003232" cy="4860539"/>
          </a:xfrm>
        </p:spPr>
        <p:txBody>
          <a:bodyPr>
            <a:normAutofit fontScale="70000" lnSpcReduction="20000"/>
          </a:bodyPr>
          <a:lstStyle/>
          <a:p>
            <a:r>
              <a:rPr lang="en-GB" dirty="0"/>
              <a:t>Liaising and working with partners including Parish/Ward Councils – sharing and receiving information </a:t>
            </a:r>
          </a:p>
          <a:p>
            <a:r>
              <a:rPr lang="en-GB" dirty="0"/>
              <a:t>Warning and informing</a:t>
            </a:r>
          </a:p>
          <a:p>
            <a:r>
              <a:rPr lang="en-GB" dirty="0"/>
              <a:t>Mitigating actions (gully cleaning for example)</a:t>
            </a:r>
          </a:p>
          <a:p>
            <a:r>
              <a:rPr lang="en-GB" dirty="0"/>
              <a:t>Provision of Resources – sandbags?</a:t>
            </a:r>
          </a:p>
          <a:p>
            <a:r>
              <a:rPr lang="en-GB" dirty="0"/>
              <a:t>Highway Management - Road closures and diversion</a:t>
            </a:r>
          </a:p>
          <a:p>
            <a:r>
              <a:rPr lang="en-GB" dirty="0"/>
              <a:t>Drainage</a:t>
            </a:r>
          </a:p>
          <a:p>
            <a:r>
              <a:rPr lang="en-GB" dirty="0"/>
              <a:t>Evacuation and Door Knocking </a:t>
            </a:r>
          </a:p>
          <a:p>
            <a:r>
              <a:rPr lang="en-GB" dirty="0"/>
              <a:t>Rest Centres (or otherwise shelter) </a:t>
            </a:r>
          </a:p>
          <a:p>
            <a:r>
              <a:rPr lang="en-GB" dirty="0"/>
              <a:t>Identifying </a:t>
            </a:r>
            <a:r>
              <a:rPr lang="en-GB" i="1" dirty="0"/>
              <a:t>vulnerable persons</a:t>
            </a:r>
          </a:p>
          <a:p>
            <a:r>
              <a:rPr lang="en-GB" dirty="0"/>
              <a:t>Mapping</a:t>
            </a:r>
          </a:p>
          <a:p>
            <a:r>
              <a:rPr lang="en-GB" dirty="0"/>
              <a:t>Data and information collection and monitoring</a:t>
            </a:r>
          </a:p>
          <a:p>
            <a:r>
              <a:rPr lang="en-GB" dirty="0"/>
              <a:t>Contact centre helpline </a:t>
            </a:r>
          </a:p>
          <a:p>
            <a:r>
              <a:rPr lang="en-GB" dirty="0"/>
              <a:t>Recovery </a:t>
            </a:r>
          </a:p>
        </p:txBody>
      </p:sp>
    </p:spTree>
    <p:extLst>
      <p:ext uri="{BB962C8B-B14F-4D97-AF65-F5344CB8AC3E}">
        <p14:creationId xmlns:p14="http://schemas.microsoft.com/office/powerpoint/2010/main" val="348774582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42B04-B2A4-4E60-BCB7-66C64B1F6CA1}"/>
              </a:ext>
            </a:extLst>
          </p:cNvPr>
          <p:cNvSpPr>
            <a:spLocks noGrp="1"/>
          </p:cNvSpPr>
          <p:nvPr>
            <p:ph type="title"/>
          </p:nvPr>
        </p:nvSpPr>
        <p:spPr/>
        <p:txBody>
          <a:bodyPr/>
          <a:lstStyle/>
          <a:p>
            <a:r>
              <a:rPr lang="en-GB" dirty="0"/>
              <a:t>Roles and Responsibilities of Emergency Services Partners </a:t>
            </a:r>
          </a:p>
        </p:txBody>
      </p:sp>
      <p:pic>
        <p:nvPicPr>
          <p:cNvPr id="4" name="Content Placeholder 3">
            <a:extLst>
              <a:ext uri="{FF2B5EF4-FFF2-40B4-BE49-F238E27FC236}">
                <a16:creationId xmlns:a16="http://schemas.microsoft.com/office/drawing/2014/main" id="{0541CB74-677E-4822-8A53-B2A2526C763D}"/>
              </a:ext>
            </a:extLst>
          </p:cNvPr>
          <p:cNvPicPr>
            <a:picLocks noGrp="1" noChangeAspect="1"/>
          </p:cNvPicPr>
          <p:nvPr>
            <p:ph idx="1"/>
          </p:nvPr>
        </p:nvPicPr>
        <p:blipFill>
          <a:blip r:embed="rId3"/>
          <a:stretch>
            <a:fillRect/>
          </a:stretch>
        </p:blipFill>
        <p:spPr>
          <a:xfrm>
            <a:off x="387326" y="1617872"/>
            <a:ext cx="4400698" cy="2200349"/>
          </a:xfrm>
          <a:prstGeom prst="rect">
            <a:avLst/>
          </a:prstGeom>
        </p:spPr>
      </p:pic>
      <p:pic>
        <p:nvPicPr>
          <p:cNvPr id="5" name="Picture 4">
            <a:extLst>
              <a:ext uri="{FF2B5EF4-FFF2-40B4-BE49-F238E27FC236}">
                <a16:creationId xmlns:a16="http://schemas.microsoft.com/office/drawing/2014/main" id="{4AEFF277-3ADA-45E5-934E-FF6D8D51F767}"/>
              </a:ext>
            </a:extLst>
          </p:cNvPr>
          <p:cNvPicPr>
            <a:picLocks noChangeAspect="1"/>
          </p:cNvPicPr>
          <p:nvPr/>
        </p:nvPicPr>
        <p:blipFill>
          <a:blip r:embed="rId4"/>
          <a:stretch>
            <a:fillRect/>
          </a:stretch>
        </p:blipFill>
        <p:spPr>
          <a:xfrm>
            <a:off x="4932040" y="1512887"/>
            <a:ext cx="3663907" cy="4896544"/>
          </a:xfrm>
          <a:prstGeom prst="rect">
            <a:avLst/>
          </a:prstGeom>
        </p:spPr>
      </p:pic>
      <p:pic>
        <p:nvPicPr>
          <p:cNvPr id="6" name="Picture 5">
            <a:extLst>
              <a:ext uri="{FF2B5EF4-FFF2-40B4-BE49-F238E27FC236}">
                <a16:creationId xmlns:a16="http://schemas.microsoft.com/office/drawing/2014/main" id="{628075CB-9E03-4D4B-9A10-CCDA4C5E6D16}"/>
              </a:ext>
            </a:extLst>
          </p:cNvPr>
          <p:cNvPicPr>
            <a:picLocks noChangeAspect="1"/>
          </p:cNvPicPr>
          <p:nvPr/>
        </p:nvPicPr>
        <p:blipFill>
          <a:blip r:embed="rId5"/>
          <a:stretch>
            <a:fillRect/>
          </a:stretch>
        </p:blipFill>
        <p:spPr>
          <a:xfrm>
            <a:off x="387326" y="3933057"/>
            <a:ext cx="4400698" cy="2476374"/>
          </a:xfrm>
          <a:prstGeom prst="rect">
            <a:avLst/>
          </a:prstGeom>
        </p:spPr>
      </p:pic>
    </p:spTree>
    <p:extLst>
      <p:ext uri="{BB962C8B-B14F-4D97-AF65-F5344CB8AC3E}">
        <p14:creationId xmlns:p14="http://schemas.microsoft.com/office/powerpoint/2010/main" val="62610968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4724" y="773309"/>
            <a:ext cx="6172200" cy="951570"/>
          </a:xfrm>
        </p:spPr>
        <p:txBody>
          <a:bodyPr>
            <a:normAutofit/>
          </a:bodyPr>
          <a:lstStyle/>
          <a:p>
            <a:pPr algn="ctr"/>
            <a:r>
              <a:rPr lang="en-GB" b="1" dirty="0"/>
              <a:t>Community Emergency Volunteers</a:t>
            </a:r>
          </a:p>
        </p:txBody>
      </p:sp>
      <p:sp>
        <p:nvSpPr>
          <p:cNvPr id="2" name="Slide Number Placeholder 1">
            <a:extLst>
              <a:ext uri="{FF2B5EF4-FFF2-40B4-BE49-F238E27FC236}">
                <a16:creationId xmlns:a16="http://schemas.microsoft.com/office/drawing/2014/main" id="{A1830C33-9785-41AB-AA33-8E4AD42E70B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B8FE500-EED7-4892-872D-94FF9C256889}"/>
              </a:ext>
            </a:extLst>
          </p:cNvPr>
          <p:cNvSpPr/>
          <p:nvPr/>
        </p:nvSpPr>
        <p:spPr>
          <a:xfrm>
            <a:off x="0" y="5617029"/>
            <a:ext cx="9144000" cy="1240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CF11C233-1E1E-4E5C-8AF6-0DD0653439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828" y="5715000"/>
            <a:ext cx="2761500" cy="1126856"/>
          </a:xfrm>
          <a:prstGeom prst="rect">
            <a:avLst/>
          </a:prstGeom>
        </p:spPr>
      </p:pic>
      <p:pic>
        <p:nvPicPr>
          <p:cNvPr id="1026" name="Picture 2" descr="Rotherham Metropolitan Borough Council | Matrix SCM">
            <a:extLst>
              <a:ext uri="{FF2B5EF4-FFF2-40B4-BE49-F238E27FC236}">
                <a16:creationId xmlns:a16="http://schemas.microsoft.com/office/drawing/2014/main" id="{09BA6B2D-6498-425D-911E-B0EE1CBED3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31143"/>
            <a:ext cx="2405744" cy="11268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company name&#10;&#10;Description automatically generated">
            <a:extLst>
              <a:ext uri="{FF2B5EF4-FFF2-40B4-BE49-F238E27FC236}">
                <a16:creationId xmlns:a16="http://schemas.microsoft.com/office/drawing/2014/main" id="{83360BEE-A70A-494E-B08E-496858AD7A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0975" y="5621115"/>
            <a:ext cx="1132114" cy="1132114"/>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CCB64723-AD5F-4D5F-A57E-3C701DF26A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2988" y="5671457"/>
            <a:ext cx="980778" cy="1132114"/>
          </a:xfrm>
          <a:prstGeom prst="rect">
            <a:avLst/>
          </a:prstGeom>
        </p:spPr>
      </p:pic>
      <p:sp>
        <p:nvSpPr>
          <p:cNvPr id="12" name="Rectangle 11">
            <a:extLst>
              <a:ext uri="{FF2B5EF4-FFF2-40B4-BE49-F238E27FC236}">
                <a16:creationId xmlns:a16="http://schemas.microsoft.com/office/drawing/2014/main" id="{7286D15F-AA4B-4F33-9481-F5C5DE94DB57}"/>
              </a:ext>
            </a:extLst>
          </p:cNvPr>
          <p:cNvSpPr/>
          <p:nvPr/>
        </p:nvSpPr>
        <p:spPr>
          <a:xfrm>
            <a:off x="0" y="0"/>
            <a:ext cx="9144000" cy="41647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45354614-1F6F-45D3-9B68-C93AF56D38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68758"/>
            <a:ext cx="9144000" cy="5143500"/>
          </a:xfrm>
          <a:prstGeom prst="rect">
            <a:avLst/>
          </a:prstGeom>
        </p:spPr>
      </p:pic>
    </p:spTree>
    <p:extLst>
      <p:ext uri="{BB962C8B-B14F-4D97-AF65-F5344CB8AC3E}">
        <p14:creationId xmlns:p14="http://schemas.microsoft.com/office/powerpoint/2010/main" val="958574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D490D5-7FC5-4F67-9BF5-837DED980B98}"/>
              </a:ext>
            </a:extLst>
          </p:cNvPr>
          <p:cNvSpPr>
            <a:spLocks noGrp="1"/>
          </p:cNvSpPr>
          <p:nvPr>
            <p:ph idx="1"/>
          </p:nvPr>
        </p:nvSpPr>
        <p:spPr>
          <a:xfrm>
            <a:off x="143508" y="1116055"/>
            <a:ext cx="8856984" cy="4970090"/>
          </a:xfrm>
        </p:spPr>
        <p:txBody>
          <a:bodyPr>
            <a:normAutofit/>
          </a:bodyPr>
          <a:lstStyle/>
          <a:p>
            <a:pPr marL="0" indent="0">
              <a:buNone/>
            </a:pPr>
            <a:endParaRPr lang="en-GB" dirty="0"/>
          </a:p>
          <a:p>
            <a:pPr>
              <a:spcAft>
                <a:spcPts val="2400"/>
              </a:spcAft>
            </a:pPr>
            <a:r>
              <a:rPr lang="en-GB" sz="2400" dirty="0"/>
              <a:t>National community resilience programme </a:t>
            </a:r>
          </a:p>
          <a:p>
            <a:pPr>
              <a:spcAft>
                <a:spcPts val="1200"/>
              </a:spcAft>
            </a:pPr>
            <a:r>
              <a:rPr lang="en-GB" sz="2400" dirty="0"/>
              <a:t>Equipping communities faced with a range of emergencies to safely and effectively </a:t>
            </a:r>
            <a:r>
              <a:rPr lang="en-GB" sz="2400" b="1" dirty="0"/>
              <a:t>prepare</a:t>
            </a:r>
            <a:r>
              <a:rPr lang="en-GB" sz="2400" dirty="0"/>
              <a:t>, </a:t>
            </a:r>
            <a:r>
              <a:rPr lang="en-GB" sz="2400" b="1" dirty="0"/>
              <a:t>respond</a:t>
            </a:r>
            <a:r>
              <a:rPr lang="en-GB" sz="2400" dirty="0"/>
              <a:t> and </a:t>
            </a:r>
            <a:r>
              <a:rPr lang="en-GB" sz="2400" b="1" dirty="0"/>
              <a:t>recover</a:t>
            </a:r>
          </a:p>
          <a:p>
            <a:r>
              <a:rPr lang="en-GB" sz="2400" dirty="0">
                <a:ea typeface="Lato" panose="020F0502020204030203" pitchFamily="34" charset="0"/>
                <a:cs typeface="Lato" panose="020F0502020204030203" pitchFamily="34" charset="0"/>
              </a:rPr>
              <a:t>Building knowledge and confidence through:</a:t>
            </a:r>
          </a:p>
          <a:p>
            <a:pPr lvl="1"/>
            <a:r>
              <a:rPr lang="en-GB" sz="2400" dirty="0">
                <a:latin typeface="Lato" panose="020F0502020204030203" pitchFamily="34" charset="0"/>
                <a:ea typeface="Lato" panose="020F0502020204030203" pitchFamily="34" charset="0"/>
                <a:cs typeface="Lato" panose="020F0502020204030203" pitchFamily="34" charset="0"/>
              </a:rPr>
              <a:t>Tailored support and training</a:t>
            </a:r>
          </a:p>
          <a:p>
            <a:pPr lvl="1"/>
            <a:r>
              <a:rPr lang="en-GB" sz="2400" dirty="0">
                <a:latin typeface="Lato" panose="020F0502020204030203" pitchFamily="34" charset="0"/>
                <a:ea typeface="Lato" panose="020F0502020204030203" pitchFamily="34" charset="0"/>
                <a:cs typeface="Lato" panose="020F0502020204030203" pitchFamily="34" charset="0"/>
              </a:rPr>
              <a:t>Membership of our online resources hub for volunteers and partners (</a:t>
            </a:r>
            <a:r>
              <a:rPr lang="en-GB" sz="2400" dirty="0">
                <a:latin typeface="Lato" panose="020F0502020204030203" pitchFamily="34" charset="0"/>
                <a:ea typeface="Lato" panose="020F0502020204030203" pitchFamily="34" charset="0"/>
                <a:cs typeface="Lato" panose="020F0502020204030203" pitchFamily="34" charset="0"/>
                <a:hlinkClick r:id="rId3"/>
              </a:rPr>
              <a:t>www.communitiesprepared.org.uk</a:t>
            </a:r>
            <a:r>
              <a:rPr lang="en-GB" sz="2400" dirty="0">
                <a:latin typeface="Lato" panose="020F0502020204030203" pitchFamily="34" charset="0"/>
                <a:ea typeface="Lato" panose="020F0502020204030203" pitchFamily="34" charset="0"/>
                <a:cs typeface="Lato" panose="020F0502020204030203" pitchFamily="34" charset="0"/>
              </a:rPr>
              <a:t>) </a:t>
            </a:r>
          </a:p>
          <a:p>
            <a:pPr lvl="1"/>
            <a:r>
              <a:rPr lang="en-GB" sz="2400" dirty="0">
                <a:latin typeface="Lato" panose="020F0502020204030203" pitchFamily="34" charset="0"/>
                <a:ea typeface="Lato" panose="020F0502020204030203" pitchFamily="34" charset="0"/>
                <a:cs typeface="Lato" panose="020F0502020204030203" pitchFamily="34" charset="0"/>
              </a:rPr>
              <a:t>Facilitating networks  </a:t>
            </a:r>
          </a:p>
          <a:p>
            <a:endParaRPr lang="en-GB" dirty="0"/>
          </a:p>
        </p:txBody>
      </p:sp>
      <p:sp>
        <p:nvSpPr>
          <p:cNvPr id="3" name="Title 2">
            <a:extLst>
              <a:ext uri="{FF2B5EF4-FFF2-40B4-BE49-F238E27FC236}">
                <a16:creationId xmlns:a16="http://schemas.microsoft.com/office/drawing/2014/main" id="{7C5A1C62-C8E1-4115-B44F-83482144DE20}"/>
              </a:ext>
            </a:extLst>
          </p:cNvPr>
          <p:cNvSpPr>
            <a:spLocks noGrp="1"/>
          </p:cNvSpPr>
          <p:nvPr>
            <p:ph type="title"/>
          </p:nvPr>
        </p:nvSpPr>
        <p:spPr>
          <a:xfrm>
            <a:off x="1805102" y="-26945"/>
            <a:ext cx="5246779" cy="1143000"/>
          </a:xfrm>
        </p:spPr>
        <p:txBody>
          <a:bodyPr/>
          <a:lstStyle/>
          <a:p>
            <a:pPr algn="ctr"/>
            <a:r>
              <a:rPr lang="en-GB" sz="3600" b="1" dirty="0"/>
              <a:t>Communities Prepared</a:t>
            </a:r>
          </a:p>
        </p:txBody>
      </p:sp>
      <p:pic>
        <p:nvPicPr>
          <p:cNvPr id="4" name="Picture 3">
            <a:extLst>
              <a:ext uri="{FF2B5EF4-FFF2-40B4-BE49-F238E27FC236}">
                <a16:creationId xmlns:a16="http://schemas.microsoft.com/office/drawing/2014/main" id="{D7AAC4EE-B6BB-452F-B591-AD59894F9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40507"/>
            <a:ext cx="8856984" cy="1017493"/>
          </a:xfrm>
          <a:prstGeom prst="rect">
            <a:avLst/>
          </a:prstGeom>
        </p:spPr>
      </p:pic>
    </p:spTree>
    <p:extLst>
      <p:ext uri="{BB962C8B-B14F-4D97-AF65-F5344CB8AC3E}">
        <p14:creationId xmlns:p14="http://schemas.microsoft.com/office/powerpoint/2010/main" val="2828301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4724" y="773309"/>
            <a:ext cx="6172200" cy="951570"/>
          </a:xfrm>
        </p:spPr>
        <p:txBody>
          <a:bodyPr>
            <a:normAutofit/>
          </a:bodyPr>
          <a:lstStyle/>
          <a:p>
            <a:pPr algn="ctr"/>
            <a:r>
              <a:rPr lang="en-GB" b="1" dirty="0"/>
              <a:t>Community Emergency Volunteers</a:t>
            </a:r>
          </a:p>
        </p:txBody>
      </p:sp>
      <p:sp>
        <p:nvSpPr>
          <p:cNvPr id="5" name="Subtitle 2"/>
          <p:cNvSpPr txBox="1">
            <a:spLocks/>
          </p:cNvSpPr>
          <p:nvPr/>
        </p:nvSpPr>
        <p:spPr>
          <a:xfrm>
            <a:off x="555171" y="1419640"/>
            <a:ext cx="8131629" cy="3837337"/>
          </a:xfrm>
          <a:prstGeom prst="rect">
            <a:avLst/>
          </a:prstGeom>
        </p:spPr>
        <p:txBody>
          <a:bodyPr/>
          <a:lstStyle>
            <a:lvl1pPr marL="0" indent="0" algn="l" rtl="0" eaLnBrk="0" fontAlgn="base" hangingPunct="0">
              <a:spcBef>
                <a:spcPct val="20000"/>
              </a:spcBef>
              <a:spcAft>
                <a:spcPct val="0"/>
              </a:spcAft>
              <a:buFont typeface="Arial" pitchFamily="34" charset="0"/>
              <a:buNone/>
              <a:defRPr sz="1800" kern="1200">
                <a:solidFill>
                  <a:srgbClr val="333333"/>
                </a:solidFill>
                <a:latin typeface="Arial" pitchFamily="34" charset="0"/>
                <a:ea typeface="+mn-ea"/>
                <a:cs typeface="Arial" pitchFamily="34" charset="0"/>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GB" sz="2400" b="1" i="0" u="none" strike="noStrike" kern="1200" cap="none" spc="0" normalizeH="0" baseline="0" noProof="0" dirty="0">
                <a:ln>
                  <a:noFill/>
                </a:ln>
                <a:solidFill>
                  <a:srgbClr val="333333"/>
                </a:solidFill>
                <a:effectLst/>
                <a:uLnTx/>
                <a:uFillTx/>
                <a:latin typeface="Lato" panose="020F0502020204030203" pitchFamily="34" charset="0"/>
                <a:ea typeface="+mn-ea"/>
                <a:cs typeface="Arial" pitchFamily="34" charset="0"/>
              </a:rPr>
              <a:t>What are Community Emergency Volunteers (CEVs)?</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GB" sz="2400" b="0" i="0" u="none" strike="noStrike" kern="1200" cap="none" spc="0" normalizeH="0" baseline="0" noProof="0" dirty="0">
              <a:ln>
                <a:noFill/>
              </a:ln>
              <a:solidFill>
                <a:srgbClr val="333333"/>
              </a:solidFill>
              <a:effectLst/>
              <a:uLnTx/>
              <a:uFillTx/>
              <a:latin typeface="Lato" panose="020F0502020204030203"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GB" sz="2400" b="0" i="0" u="none" strike="noStrike" kern="1200" cap="none" spc="0" normalizeH="0" baseline="0" noProof="0" dirty="0">
                <a:ln>
                  <a:noFill/>
                </a:ln>
                <a:solidFill>
                  <a:srgbClr val="333333"/>
                </a:solidFill>
                <a:effectLst/>
                <a:uLnTx/>
                <a:uFillTx/>
                <a:latin typeface="Lato" panose="020F0502020204030203" pitchFamily="34" charset="0"/>
                <a:ea typeface="+mn-ea"/>
                <a:cs typeface="Arial" pitchFamily="34" charset="0"/>
              </a:rPr>
              <a:t>Communities using local knowledge and resources to help themselves to:</a:t>
            </a:r>
          </a:p>
          <a:p>
            <a:pPr marL="342900" marR="0" lvl="0" indent="-342900" algn="l" defTabSz="914400" rtl="0" eaLnBrk="0" fontAlgn="base" latinLnBrk="0" hangingPunct="0">
              <a:lnSpc>
                <a:spcPct val="100000"/>
              </a:lnSpc>
              <a:spcBef>
                <a:spcPct val="20000"/>
              </a:spcBef>
              <a:spcAft>
                <a:spcPct val="0"/>
              </a:spcAft>
              <a:buClr>
                <a:srgbClr val="E81D24"/>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333333"/>
                </a:solidFill>
                <a:effectLst/>
                <a:uLnTx/>
                <a:uFillTx/>
                <a:latin typeface="Lato" panose="020F0502020204030203" pitchFamily="34" charset="0"/>
                <a:ea typeface="+mn-ea"/>
                <a:cs typeface="Arial" pitchFamily="34" charset="0"/>
              </a:rPr>
              <a:t>Be better prepared to cope during an emergency</a:t>
            </a:r>
          </a:p>
          <a:p>
            <a:pPr marL="342900" marR="0" lvl="0" indent="-342900" algn="l" defTabSz="914400" rtl="0" eaLnBrk="0" fontAlgn="base" latinLnBrk="0" hangingPunct="0">
              <a:lnSpc>
                <a:spcPct val="100000"/>
              </a:lnSpc>
              <a:spcBef>
                <a:spcPct val="20000"/>
              </a:spcBef>
              <a:spcAft>
                <a:spcPct val="0"/>
              </a:spcAft>
              <a:buClr>
                <a:srgbClr val="E81D24"/>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333333"/>
                </a:solidFill>
                <a:effectLst/>
                <a:uLnTx/>
                <a:uFillTx/>
                <a:latin typeface="Lato" panose="020F0502020204030203" pitchFamily="34" charset="0"/>
                <a:ea typeface="+mn-ea"/>
                <a:cs typeface="Arial" pitchFamily="34" charset="0"/>
              </a:rPr>
              <a:t>Assist the emergency services</a:t>
            </a:r>
          </a:p>
          <a:p>
            <a:pPr marL="342900" marR="0" lvl="0" indent="-342900" algn="l" defTabSz="914400" rtl="0" eaLnBrk="0" fontAlgn="base" latinLnBrk="0" hangingPunct="0">
              <a:lnSpc>
                <a:spcPct val="100000"/>
              </a:lnSpc>
              <a:spcBef>
                <a:spcPct val="20000"/>
              </a:spcBef>
              <a:spcAft>
                <a:spcPct val="0"/>
              </a:spcAft>
              <a:buClr>
                <a:srgbClr val="E81D24"/>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333333"/>
                </a:solidFill>
                <a:effectLst/>
                <a:uLnTx/>
                <a:uFillTx/>
                <a:latin typeface="Lato" panose="020F0502020204030203" pitchFamily="34" charset="0"/>
                <a:ea typeface="+mn-ea"/>
                <a:cs typeface="Arial" pitchFamily="34" charset="0"/>
              </a:rPr>
              <a:t>Recover more quickly</a:t>
            </a:r>
          </a:p>
        </p:txBody>
      </p:sp>
      <p:grpSp>
        <p:nvGrpSpPr>
          <p:cNvPr id="7" name="Group 6">
            <a:extLst>
              <a:ext uri="{FF2B5EF4-FFF2-40B4-BE49-F238E27FC236}">
                <a16:creationId xmlns:a16="http://schemas.microsoft.com/office/drawing/2014/main" id="{FEC205E6-6FED-4F72-B048-5D32DFCEEE09}"/>
              </a:ext>
            </a:extLst>
          </p:cNvPr>
          <p:cNvGrpSpPr/>
          <p:nvPr/>
        </p:nvGrpSpPr>
        <p:grpSpPr>
          <a:xfrm>
            <a:off x="6815150" y="4082849"/>
            <a:ext cx="1871650" cy="2421623"/>
            <a:chOff x="5580112" y="1751050"/>
            <a:chExt cx="2936936" cy="4152105"/>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636" y="3769799"/>
              <a:ext cx="2088232" cy="213335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picture containing drawing&#10;&#10;Description automatically generated">
              <a:extLst>
                <a:ext uri="{FF2B5EF4-FFF2-40B4-BE49-F238E27FC236}">
                  <a16:creationId xmlns:a16="http://schemas.microsoft.com/office/drawing/2014/main" id="{C49782F0-583F-4D29-A6DB-8D3A73870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1751050"/>
              <a:ext cx="2936936" cy="1900617"/>
            </a:xfrm>
            <a:prstGeom prst="rect">
              <a:avLst/>
            </a:prstGeom>
          </p:spPr>
        </p:pic>
      </p:grpSp>
      <p:sp>
        <p:nvSpPr>
          <p:cNvPr id="2" name="Slide Number Placeholder 1">
            <a:extLst>
              <a:ext uri="{FF2B5EF4-FFF2-40B4-BE49-F238E27FC236}">
                <a16:creationId xmlns:a16="http://schemas.microsoft.com/office/drawing/2014/main" id="{A1830C33-9785-41AB-AA33-8E4AD42E70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80AABC4A-3358-4EFA-896C-C7DECB6EA65D}"/>
              </a:ext>
            </a:extLst>
          </p:cNvPr>
          <p:cNvSpPr txBox="1"/>
          <p:nvPr/>
        </p:nvSpPr>
        <p:spPr>
          <a:xfrm>
            <a:off x="1142999" y="5330343"/>
            <a:ext cx="531511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Creating a more resilient community</a:t>
            </a:r>
          </a:p>
        </p:txBody>
      </p:sp>
      <p:sp>
        <p:nvSpPr>
          <p:cNvPr id="10" name="TextBox 9">
            <a:extLst>
              <a:ext uri="{FF2B5EF4-FFF2-40B4-BE49-F238E27FC236}">
                <a16:creationId xmlns:a16="http://schemas.microsoft.com/office/drawing/2014/main" id="{33C66BB8-32C8-446A-A916-21362F541BEB}"/>
              </a:ext>
            </a:extLst>
          </p:cNvPr>
          <p:cNvSpPr txBox="1"/>
          <p:nvPr/>
        </p:nvSpPr>
        <p:spPr>
          <a:xfrm>
            <a:off x="372095" y="221146"/>
            <a:ext cx="79574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Community Emergency Volunteers</a:t>
            </a:r>
            <a:endParaRPr kumimoji="0" lang="en-GB" sz="3600" b="1"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932208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6DC98-9EC2-4066-B229-4D0C62FC9E2E}"/>
              </a:ext>
            </a:extLst>
          </p:cNvPr>
          <p:cNvSpPr>
            <a:spLocks noGrp="1"/>
          </p:cNvSpPr>
          <p:nvPr>
            <p:ph type="title"/>
          </p:nvPr>
        </p:nvSpPr>
        <p:spPr>
          <a:xfrm>
            <a:off x="457200" y="266286"/>
            <a:ext cx="8229600" cy="648072"/>
          </a:xfrm>
        </p:spPr>
        <p:txBody>
          <a:bodyPr/>
          <a:lstStyle/>
          <a:p>
            <a:pPr algn="ctr"/>
            <a:r>
              <a:rPr lang="en-US" sz="3600" b="1" dirty="0"/>
              <a:t>What do CEVs do?</a:t>
            </a:r>
            <a:endParaRPr lang="en-GB" sz="3600" b="1" dirty="0"/>
          </a:p>
        </p:txBody>
      </p:sp>
      <p:graphicFrame>
        <p:nvGraphicFramePr>
          <p:cNvPr id="5" name="Content Placeholder 4">
            <a:extLst>
              <a:ext uri="{FF2B5EF4-FFF2-40B4-BE49-F238E27FC236}">
                <a16:creationId xmlns:a16="http://schemas.microsoft.com/office/drawing/2014/main" id="{4B31BD1C-8A39-448C-8C5E-0AAB1B6DC967}"/>
              </a:ext>
            </a:extLst>
          </p:cNvPr>
          <p:cNvGraphicFramePr>
            <a:graphicFrameLocks noGrp="1"/>
          </p:cNvGraphicFramePr>
          <p:nvPr>
            <p:ph idx="1"/>
          </p:nvPr>
        </p:nvGraphicFramePr>
        <p:xfrm>
          <a:off x="457200" y="1409928"/>
          <a:ext cx="8229600" cy="485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8A881A6-6D2E-43E0-808A-932B902EE6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177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634" y="-85890"/>
            <a:ext cx="7524731" cy="1268760"/>
          </a:xfrm>
        </p:spPr>
        <p:txBody>
          <a:bodyPr>
            <a:normAutofit/>
          </a:bodyPr>
          <a:lstStyle/>
          <a:p>
            <a:pPr algn="ctr"/>
            <a:r>
              <a:rPr lang="en-GB" sz="3200" b="1" dirty="0"/>
              <a:t>Getting started &amp; sustaining interest</a:t>
            </a:r>
          </a:p>
        </p:txBody>
      </p:sp>
      <p:sp>
        <p:nvSpPr>
          <p:cNvPr id="7" name="Content Placeholder 1"/>
          <p:cNvSpPr txBox="1">
            <a:spLocks/>
          </p:cNvSpPr>
          <p:nvPr/>
        </p:nvSpPr>
        <p:spPr>
          <a:xfrm>
            <a:off x="566057" y="1676399"/>
            <a:ext cx="8352737" cy="45554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0000"/>
              </a:buClr>
              <a:buSzTx/>
              <a:buFont typeface="Arial" panose="020B0604020202020204" pitchFamily="34" charset="0"/>
              <a:buNone/>
              <a:tabLst/>
              <a:defRPr/>
            </a:pPr>
            <a:r>
              <a:rPr kumimoji="0" lang="en-GB" sz="2400" b="1"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Top tips: </a:t>
            </a:r>
          </a:p>
          <a:p>
            <a:pPr marL="342900" marR="0" lvl="0" indent="-342900" algn="l" defTabSz="9144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Have a group coordinator</a:t>
            </a:r>
          </a:p>
          <a:p>
            <a:pPr marL="342900" marR="0" lvl="0" indent="-342900" algn="l" defTabSz="9144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Involve your Parish / Town Council</a:t>
            </a:r>
          </a:p>
          <a:p>
            <a:pPr marL="342900" marR="0" lvl="0" indent="-342900" algn="l" defTabSz="9144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Be proactive and visible</a:t>
            </a:r>
          </a:p>
          <a:p>
            <a:pPr marL="342900" marR="0" lvl="0" indent="-342900" algn="l" defTabSz="9144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Recruit a diverse range of volunteers</a:t>
            </a:r>
          </a:p>
          <a:p>
            <a:pPr marL="342900" marR="0" lvl="0" indent="-342900" algn="l" defTabSz="9144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Regular training &amp; exercises</a:t>
            </a:r>
          </a:p>
          <a:p>
            <a:pPr marL="342900" marR="0" lvl="0" indent="-342900" algn="l" defTabSz="9144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Multi-role</a:t>
            </a:r>
          </a:p>
          <a:p>
            <a:pPr marL="342900" marR="0" lvl="0" indent="-342900" algn="l" defTabSz="9144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Build partnerships</a:t>
            </a:r>
          </a:p>
          <a:p>
            <a:pPr marL="342900" marR="0" lvl="0" indent="-342900" algn="l" defTabSz="9144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Ensure you have a community flood</a:t>
            </a:r>
          </a:p>
          <a:p>
            <a:pPr marL="0" marR="0" lvl="0" indent="0" algn="l" defTabSz="914400" rtl="0" eaLnBrk="1" fontAlgn="auto" latinLnBrk="0" hangingPunct="1">
              <a:lnSpc>
                <a:spcPct val="100000"/>
              </a:lnSpc>
              <a:spcBef>
                <a:spcPct val="20000"/>
              </a:spcBef>
              <a:spcAft>
                <a:spcPts val="0"/>
              </a:spcAft>
              <a:buClr>
                <a:srgbClr val="FF0000"/>
              </a:buClr>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 emergency plan</a:t>
            </a:r>
          </a:p>
        </p:txBody>
      </p:sp>
      <p:pic>
        <p:nvPicPr>
          <p:cNvPr id="8" name="Picture 7" descr="A picture containing drawing&#10;&#10;Description automatically generated">
            <a:extLst>
              <a:ext uri="{FF2B5EF4-FFF2-40B4-BE49-F238E27FC236}">
                <a16:creationId xmlns:a16="http://schemas.microsoft.com/office/drawing/2014/main" id="{70331C90-AC90-4C2D-A9A1-E813BB757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3567281"/>
            <a:ext cx="3246719" cy="2740298"/>
          </a:xfrm>
          <a:prstGeom prst="rect">
            <a:avLst/>
          </a:prstGeom>
        </p:spPr>
      </p:pic>
      <p:sp>
        <p:nvSpPr>
          <p:cNvPr id="2" name="Slide Number Placeholder 1">
            <a:extLst>
              <a:ext uri="{FF2B5EF4-FFF2-40B4-BE49-F238E27FC236}">
                <a16:creationId xmlns:a16="http://schemas.microsoft.com/office/drawing/2014/main" id="{C0AD3E0C-1397-484B-91A5-844BCC1000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B8ABF104-BB0E-4211-9F90-359ADA3AD31E}"/>
              </a:ext>
            </a:extLst>
          </p:cNvPr>
          <p:cNvSpPr txBox="1"/>
          <p:nvPr/>
        </p:nvSpPr>
        <p:spPr>
          <a:xfrm>
            <a:off x="6112564" y="1676400"/>
            <a:ext cx="2751725" cy="1200329"/>
          </a:xfrm>
          <a:prstGeom prst="rect">
            <a:avLst/>
          </a:prstGeom>
          <a:noFill/>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Ask us about our volunteer recruitment workshops if you’d like to find out more</a:t>
            </a:r>
            <a:endParaRPr kumimoji="0" lang="en-GB"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186280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3AB1DA92-ECBF-42E2-B2A2-77274256E996}"/>
              </a:ext>
            </a:extLst>
          </p:cNvPr>
          <p:cNvSpPr>
            <a:spLocks noGrp="1"/>
          </p:cNvSpPr>
          <p:nvPr>
            <p:ph idx="1"/>
          </p:nvPr>
        </p:nvSpPr>
        <p:spPr>
          <a:xfrm>
            <a:off x="228600" y="1413695"/>
            <a:ext cx="8686799" cy="3370573"/>
          </a:xfrm>
        </p:spPr>
        <p:txBody>
          <a:bodyPr>
            <a:normAutofit/>
          </a:bodyPr>
          <a:lstStyle/>
          <a:p>
            <a:pPr marL="0" indent="0">
              <a:buNone/>
            </a:pPr>
            <a:r>
              <a:rPr lang="en-US" sz="2400" dirty="0"/>
              <a:t>Predetermines how a community would respond to an emergency:</a:t>
            </a:r>
          </a:p>
          <a:p>
            <a:pPr marL="0" indent="0">
              <a:buNone/>
            </a:pPr>
            <a:endParaRPr lang="en-US" sz="2400" dirty="0"/>
          </a:p>
          <a:p>
            <a:pPr>
              <a:spcAft>
                <a:spcPts val="600"/>
              </a:spcAft>
            </a:pPr>
            <a:r>
              <a:rPr lang="en-US" sz="2400" dirty="0"/>
              <a:t>Risks and mitigating actions</a:t>
            </a:r>
          </a:p>
          <a:p>
            <a:pPr>
              <a:spcAft>
                <a:spcPts val="600"/>
              </a:spcAft>
            </a:pPr>
            <a:r>
              <a:rPr lang="en-US" sz="2400" dirty="0"/>
              <a:t>Procedures and priorities</a:t>
            </a:r>
          </a:p>
          <a:p>
            <a:pPr>
              <a:spcAft>
                <a:spcPts val="600"/>
              </a:spcAft>
            </a:pPr>
            <a:r>
              <a:rPr lang="en-US" sz="2400" dirty="0"/>
              <a:t>Coordination, support and guidance</a:t>
            </a:r>
          </a:p>
          <a:p>
            <a:pPr>
              <a:spcAft>
                <a:spcPts val="600"/>
              </a:spcAft>
            </a:pPr>
            <a:r>
              <a:rPr lang="en-US" sz="2400" dirty="0"/>
              <a:t>Sharing local knowledge, issues and concerns</a:t>
            </a:r>
          </a:p>
          <a:p>
            <a:pPr marL="0" indent="0">
              <a:buNone/>
            </a:pPr>
            <a:endParaRPr lang="en-US" sz="1800" dirty="0"/>
          </a:p>
        </p:txBody>
      </p:sp>
      <p:sp>
        <p:nvSpPr>
          <p:cNvPr id="4" name="Slide Number Placeholder 3">
            <a:extLst>
              <a:ext uri="{FF2B5EF4-FFF2-40B4-BE49-F238E27FC236}">
                <a16:creationId xmlns:a16="http://schemas.microsoft.com/office/drawing/2014/main" id="{32450D50-497C-45E2-A1B0-3BDFB138B8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A23DA20-09C5-4234-95CF-33C8BAD63CF4}"/>
              </a:ext>
            </a:extLst>
          </p:cNvPr>
          <p:cNvPicPr>
            <a:picLocks noChangeAspect="1"/>
          </p:cNvPicPr>
          <p:nvPr/>
        </p:nvPicPr>
        <p:blipFill>
          <a:blip r:embed="rId3"/>
          <a:stretch>
            <a:fillRect/>
          </a:stretch>
        </p:blipFill>
        <p:spPr>
          <a:xfrm>
            <a:off x="6667589" y="3043468"/>
            <a:ext cx="2117387" cy="2991230"/>
          </a:xfrm>
          <a:prstGeom prst="rect">
            <a:avLst/>
          </a:prstGeom>
        </p:spPr>
      </p:pic>
      <p:sp>
        <p:nvSpPr>
          <p:cNvPr id="7" name="Title 2">
            <a:extLst>
              <a:ext uri="{FF2B5EF4-FFF2-40B4-BE49-F238E27FC236}">
                <a16:creationId xmlns:a16="http://schemas.microsoft.com/office/drawing/2014/main" id="{2019A33B-4B21-452E-8D30-E32026184FFF}"/>
              </a:ext>
            </a:extLst>
          </p:cNvPr>
          <p:cNvSpPr txBox="1">
            <a:spLocks/>
          </p:cNvSpPr>
          <p:nvPr/>
        </p:nvSpPr>
        <p:spPr>
          <a:xfrm>
            <a:off x="0" y="0"/>
            <a:ext cx="8784976" cy="1028985"/>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2700" kern="1200" baseline="0">
                <a:solidFill>
                  <a:schemeClr val="bg1"/>
                </a:solidFill>
                <a:latin typeface="Lato" panose="020F0502020204030203" pitchFamily="34" charset="0"/>
                <a:ea typeface="+mj-ea"/>
                <a:cs typeface="Arial" panose="020B0604020202020204" pitchFamily="34" charset="0"/>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Lato" panose="020F0502020204030203" pitchFamily="34" charset="0"/>
                <a:ea typeface="+mj-ea"/>
                <a:cs typeface="Arial" panose="020B0604020202020204" pitchFamily="34" charset="0"/>
              </a:rPr>
              <a:t>Community Flood / Emergency Plan</a:t>
            </a:r>
          </a:p>
        </p:txBody>
      </p:sp>
      <p:pic>
        <p:nvPicPr>
          <p:cNvPr id="8" name="Picture 7">
            <a:extLst>
              <a:ext uri="{FF2B5EF4-FFF2-40B4-BE49-F238E27FC236}">
                <a16:creationId xmlns:a16="http://schemas.microsoft.com/office/drawing/2014/main" id="{C73D7F7A-90FC-4F38-B139-89AA41F854CC}"/>
              </a:ext>
            </a:extLst>
          </p:cNvPr>
          <p:cNvPicPr>
            <a:picLocks noChangeAspect="1"/>
          </p:cNvPicPr>
          <p:nvPr/>
        </p:nvPicPr>
        <p:blipFill>
          <a:blip r:embed="rId4"/>
          <a:stretch>
            <a:fillRect/>
          </a:stretch>
        </p:blipFill>
        <p:spPr>
          <a:xfrm>
            <a:off x="579783" y="4655635"/>
            <a:ext cx="2917712" cy="2065844"/>
          </a:xfrm>
          <a:prstGeom prst="rect">
            <a:avLst/>
          </a:prstGeom>
        </p:spPr>
      </p:pic>
    </p:spTree>
    <p:extLst>
      <p:ext uri="{BB962C8B-B14F-4D97-AF65-F5344CB8AC3E}">
        <p14:creationId xmlns:p14="http://schemas.microsoft.com/office/powerpoint/2010/main" val="1995152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04FF24-AB4B-4DD3-BC91-1836F474B4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3">
            <a:extLst>
              <a:ext uri="{FF2B5EF4-FFF2-40B4-BE49-F238E27FC236}">
                <a16:creationId xmlns:a16="http://schemas.microsoft.com/office/drawing/2014/main" id="{F746BDE5-8141-48C5-B0F7-0B9F9B9FF8B9}"/>
              </a:ext>
            </a:extLst>
          </p:cNvPr>
          <p:cNvSpPr txBox="1">
            <a:spLocks/>
          </p:cNvSpPr>
          <p:nvPr/>
        </p:nvSpPr>
        <p:spPr>
          <a:xfrm>
            <a:off x="367991" y="770930"/>
            <a:ext cx="8001000" cy="951570"/>
          </a:xfrm>
          <a:prstGeom prst="rect">
            <a:avLst/>
          </a:prstGeom>
        </p:spPr>
        <p:txBody>
          <a:bodyPr vert="horz" lIns="68580" tIns="34290" rIns="68580" bIns="34290" rtlCol="0" anchor="ctr">
            <a:noAutofit/>
          </a:bodyPr>
          <a:lstStyle>
            <a:lvl1pPr algn="l" defTabSz="914400" rtl="0" eaLnBrk="1" latinLnBrk="0" hangingPunct="1">
              <a:spcBef>
                <a:spcPct val="0"/>
              </a:spcBef>
              <a:buNone/>
              <a:defRPr sz="3600" kern="1200" baseline="0">
                <a:solidFill>
                  <a:schemeClr val="bg1"/>
                </a:solidFill>
                <a:latin typeface="Lato" panose="020F0502020204030203"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700" b="1" i="0" u="none" strike="noStrike" kern="1200" cap="none" spc="0" normalizeH="0" baseline="0" noProof="0" dirty="0">
                <a:ln>
                  <a:noFill/>
                </a:ln>
                <a:solidFill>
                  <a:prstClr val="white"/>
                </a:solidFill>
                <a:effectLst/>
                <a:uLnTx/>
                <a:uFillTx/>
                <a:latin typeface="Lato" panose="020F0502020204030203" pitchFamily="34" charset="0"/>
                <a:ea typeface="+mj-ea"/>
                <a:cs typeface="Arial" panose="020B0604020202020204" pitchFamily="34" charset="0"/>
              </a:rPr>
              <a:t>Introduction to Community Emergency Plans</a:t>
            </a:r>
          </a:p>
        </p:txBody>
      </p:sp>
      <p:pic>
        <p:nvPicPr>
          <p:cNvPr id="6" name="Online Media 4" title="Community Emergency Plan explained | UK Emergency Preparedness">
            <a:hlinkClick r:id="" action="ppaction://media"/>
            <a:extLst>
              <a:ext uri="{FF2B5EF4-FFF2-40B4-BE49-F238E27FC236}">
                <a16:creationId xmlns:a16="http://schemas.microsoft.com/office/drawing/2014/main" id="{F803DB82-443C-474E-B5DC-E49744E68F7F}"/>
              </a:ext>
            </a:extLst>
          </p:cNvPr>
          <p:cNvPicPr>
            <a:picLocks noRot="1" noChangeAspect="1"/>
          </p:cNvPicPr>
          <p:nvPr>
            <a:videoFile r:link="rId1"/>
          </p:nvPr>
        </p:nvPicPr>
        <p:blipFill>
          <a:blip r:embed="rId4"/>
          <a:stretch>
            <a:fillRect/>
          </a:stretch>
        </p:blipFill>
        <p:spPr>
          <a:xfrm>
            <a:off x="775010" y="1718913"/>
            <a:ext cx="7612154" cy="4281837"/>
          </a:xfrm>
          <a:prstGeom prst="rect">
            <a:avLst/>
          </a:prstGeom>
        </p:spPr>
      </p:pic>
      <p:sp>
        <p:nvSpPr>
          <p:cNvPr id="7" name="Title 3">
            <a:extLst>
              <a:ext uri="{FF2B5EF4-FFF2-40B4-BE49-F238E27FC236}">
                <a16:creationId xmlns:a16="http://schemas.microsoft.com/office/drawing/2014/main" id="{EE5F8FDA-4C6F-4902-9CCF-877DF8C31BFA}"/>
              </a:ext>
            </a:extLst>
          </p:cNvPr>
          <p:cNvSpPr txBox="1">
            <a:spLocks/>
          </p:cNvSpPr>
          <p:nvPr/>
        </p:nvSpPr>
        <p:spPr>
          <a:xfrm>
            <a:off x="1097658" y="-117451"/>
            <a:ext cx="6966857" cy="126876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bg1"/>
                </a:solidFill>
                <a:latin typeface="Lato" panose="020F0502020204030203"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Lato" panose="020F0502020204030203" pitchFamily="34" charset="0"/>
                <a:ea typeface="+mj-ea"/>
                <a:cs typeface="Arial" panose="020B0604020202020204" pitchFamily="34" charset="0"/>
              </a:rPr>
              <a:t>Introduction to Community Emergency Plans</a:t>
            </a:r>
          </a:p>
        </p:txBody>
      </p:sp>
    </p:spTree>
    <p:extLst>
      <p:ext uri="{BB962C8B-B14F-4D97-AF65-F5344CB8AC3E}">
        <p14:creationId xmlns:p14="http://schemas.microsoft.com/office/powerpoint/2010/main" val="697728135"/>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04FF24-AB4B-4DD3-BC91-1836F474B4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3">
            <a:extLst>
              <a:ext uri="{FF2B5EF4-FFF2-40B4-BE49-F238E27FC236}">
                <a16:creationId xmlns:a16="http://schemas.microsoft.com/office/drawing/2014/main" id="{F746BDE5-8141-48C5-B0F7-0B9F9B9FF8B9}"/>
              </a:ext>
            </a:extLst>
          </p:cNvPr>
          <p:cNvSpPr txBox="1">
            <a:spLocks/>
          </p:cNvSpPr>
          <p:nvPr/>
        </p:nvSpPr>
        <p:spPr>
          <a:xfrm>
            <a:off x="367991" y="770930"/>
            <a:ext cx="8001000" cy="951570"/>
          </a:xfrm>
          <a:prstGeom prst="rect">
            <a:avLst/>
          </a:prstGeom>
        </p:spPr>
        <p:txBody>
          <a:bodyPr vert="horz" lIns="68580" tIns="34290" rIns="68580" bIns="34290" rtlCol="0" anchor="ctr">
            <a:noAutofit/>
          </a:bodyPr>
          <a:lstStyle>
            <a:lvl1pPr algn="l" defTabSz="914400" rtl="0" eaLnBrk="1" latinLnBrk="0" hangingPunct="1">
              <a:spcBef>
                <a:spcPct val="0"/>
              </a:spcBef>
              <a:buNone/>
              <a:defRPr sz="3600" kern="1200" baseline="0">
                <a:solidFill>
                  <a:schemeClr val="bg1"/>
                </a:solidFill>
                <a:latin typeface="Lato" panose="020F0502020204030203"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700" b="1" i="0" u="none" strike="noStrike" kern="1200" cap="none" spc="0" normalizeH="0" baseline="0" noProof="0" dirty="0">
                <a:ln>
                  <a:noFill/>
                </a:ln>
                <a:solidFill>
                  <a:prstClr val="white"/>
                </a:solidFill>
                <a:effectLst/>
                <a:uLnTx/>
                <a:uFillTx/>
                <a:latin typeface="Lato" panose="020F0502020204030203" pitchFamily="34" charset="0"/>
                <a:ea typeface="+mj-ea"/>
                <a:cs typeface="Arial" panose="020B0604020202020204" pitchFamily="34" charset="0"/>
              </a:rPr>
              <a:t>Introduction to Community Emergency Plans</a:t>
            </a:r>
          </a:p>
        </p:txBody>
      </p:sp>
      <p:sp>
        <p:nvSpPr>
          <p:cNvPr id="7" name="Title 3">
            <a:extLst>
              <a:ext uri="{FF2B5EF4-FFF2-40B4-BE49-F238E27FC236}">
                <a16:creationId xmlns:a16="http://schemas.microsoft.com/office/drawing/2014/main" id="{EE5F8FDA-4C6F-4902-9CCF-877DF8C31BFA}"/>
              </a:ext>
            </a:extLst>
          </p:cNvPr>
          <p:cNvSpPr txBox="1">
            <a:spLocks/>
          </p:cNvSpPr>
          <p:nvPr/>
        </p:nvSpPr>
        <p:spPr>
          <a:xfrm>
            <a:off x="1097658" y="-117451"/>
            <a:ext cx="6966857" cy="126876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bg1"/>
                </a:solidFill>
                <a:latin typeface="Lato" panose="020F0502020204030203"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Lato" panose="020F0502020204030203" pitchFamily="34" charset="0"/>
                <a:ea typeface="+mj-ea"/>
                <a:cs typeface="Arial" panose="020B0604020202020204" pitchFamily="34" charset="0"/>
              </a:rPr>
              <a:t>Introduction to Community Emergency Plans</a:t>
            </a:r>
          </a:p>
        </p:txBody>
      </p:sp>
      <p:pic>
        <p:nvPicPr>
          <p:cNvPr id="2" name="Online Media 1" title="Flood Friday 12 - Creating a Community Flood Plan">
            <a:hlinkClick r:id="" action="ppaction://media"/>
            <a:extLst>
              <a:ext uri="{FF2B5EF4-FFF2-40B4-BE49-F238E27FC236}">
                <a16:creationId xmlns:a16="http://schemas.microsoft.com/office/drawing/2014/main" id="{A5C5106F-BF97-4924-9B46-7790AB8B2FE3}"/>
              </a:ext>
            </a:extLst>
          </p:cNvPr>
          <p:cNvPicPr>
            <a:picLocks noRot="1" noChangeAspect="1"/>
          </p:cNvPicPr>
          <p:nvPr>
            <a:videoFile r:link="rId1"/>
          </p:nvPr>
        </p:nvPicPr>
        <p:blipFill>
          <a:blip r:embed="rId4"/>
          <a:stretch>
            <a:fillRect/>
          </a:stretch>
        </p:blipFill>
        <p:spPr>
          <a:xfrm>
            <a:off x="785245" y="1722500"/>
            <a:ext cx="7166492" cy="4049068"/>
          </a:xfrm>
          <a:prstGeom prst="rect">
            <a:avLst/>
          </a:prstGeom>
        </p:spPr>
      </p:pic>
      <p:sp>
        <p:nvSpPr>
          <p:cNvPr id="8" name="TextBox 7">
            <a:extLst>
              <a:ext uri="{FF2B5EF4-FFF2-40B4-BE49-F238E27FC236}">
                <a16:creationId xmlns:a16="http://schemas.microsoft.com/office/drawing/2014/main" id="{490EAADC-8BAC-4D44-BFE5-7AD38306F528}"/>
              </a:ext>
            </a:extLst>
          </p:cNvPr>
          <p:cNvSpPr txBox="1"/>
          <p:nvPr/>
        </p:nvSpPr>
        <p:spPr>
          <a:xfrm>
            <a:off x="1427967" y="5968778"/>
            <a:ext cx="55552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hlinkClick r:id="rId5"/>
              </a:rPr>
              <a:t>https://www.youtube.com/watch?v=OAS4TfieEiQ</a:t>
            </a:r>
            <a:r>
              <a:rPr kumimoji="0" lang="en-GB"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 Environment Agency video</a:t>
            </a:r>
          </a:p>
        </p:txBody>
      </p:sp>
    </p:spTree>
    <p:extLst>
      <p:ext uri="{BB962C8B-B14F-4D97-AF65-F5344CB8AC3E}">
        <p14:creationId xmlns:p14="http://schemas.microsoft.com/office/powerpoint/2010/main" val="2717484335"/>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outdoor, grass, tree, sky&#10;&#10;Description automatically generated">
            <a:extLst>
              <a:ext uri="{FF2B5EF4-FFF2-40B4-BE49-F238E27FC236}">
                <a16:creationId xmlns:a16="http://schemas.microsoft.com/office/drawing/2014/main" id="{859BABA4-5302-46D2-8643-07A8EC1FDF7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2159" b="21601"/>
          <a:stretch/>
        </p:blipFill>
        <p:spPr>
          <a:xfrm>
            <a:off x="20" y="1282"/>
            <a:ext cx="9143980" cy="6856718"/>
          </a:xfrm>
          <a:prstGeom prst="rect">
            <a:avLst/>
          </a:prstGeom>
        </p:spPr>
      </p:pic>
    </p:spTree>
    <p:extLst>
      <p:ext uri="{BB962C8B-B14F-4D97-AF65-F5344CB8AC3E}">
        <p14:creationId xmlns:p14="http://schemas.microsoft.com/office/powerpoint/2010/main" val="3808903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CC042C-C432-4F3F-8FA9-E07C3BC119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3">
            <a:extLst>
              <a:ext uri="{FF2B5EF4-FFF2-40B4-BE49-F238E27FC236}">
                <a16:creationId xmlns:a16="http://schemas.microsoft.com/office/drawing/2014/main" id="{383AD651-17B7-431B-BB8B-0038E5CECBCE}"/>
              </a:ext>
            </a:extLst>
          </p:cNvPr>
          <p:cNvSpPr txBox="1">
            <a:spLocks/>
          </p:cNvSpPr>
          <p:nvPr/>
        </p:nvSpPr>
        <p:spPr>
          <a:xfrm>
            <a:off x="1097658" y="-117451"/>
            <a:ext cx="6966857" cy="126876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bg1"/>
                </a:solidFill>
                <a:latin typeface="Lato" panose="020F0502020204030203"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Lato" panose="020F0502020204030203" pitchFamily="34" charset="0"/>
                <a:ea typeface="+mj-ea"/>
                <a:cs typeface="Arial" panose="020B0604020202020204" pitchFamily="34" charset="0"/>
              </a:rPr>
              <a:t>K</a:t>
            </a:r>
            <a:r>
              <a:rPr kumimoji="0" lang="en-GB" sz="3200" b="1" i="0" u="none" strike="noStrike" kern="1200" cap="none" spc="0" normalizeH="0" baseline="0" noProof="0" dirty="0" err="1">
                <a:ln>
                  <a:noFill/>
                </a:ln>
                <a:solidFill>
                  <a:prstClr val="white"/>
                </a:solidFill>
                <a:effectLst/>
                <a:uLnTx/>
                <a:uFillTx/>
                <a:latin typeface="Lato" panose="020F0502020204030203" pitchFamily="34" charset="0"/>
                <a:ea typeface="+mj-ea"/>
                <a:cs typeface="Arial" panose="020B0604020202020204" pitchFamily="34" charset="0"/>
              </a:rPr>
              <a:t>ey</a:t>
            </a:r>
            <a:r>
              <a:rPr kumimoji="0" lang="en-GB" sz="3200" b="1" i="0" u="none" strike="noStrike" kern="1200" cap="none" spc="0" normalizeH="0" baseline="0" noProof="0" dirty="0">
                <a:ln>
                  <a:noFill/>
                </a:ln>
                <a:solidFill>
                  <a:prstClr val="white"/>
                </a:solidFill>
                <a:effectLst/>
                <a:uLnTx/>
                <a:uFillTx/>
                <a:latin typeface="Lato" panose="020F0502020204030203" pitchFamily="34" charset="0"/>
                <a:ea typeface="+mj-ea"/>
                <a:cs typeface="Arial" panose="020B0604020202020204" pitchFamily="34" charset="0"/>
              </a:rPr>
              <a:t> components</a:t>
            </a:r>
          </a:p>
        </p:txBody>
      </p:sp>
      <p:sp>
        <p:nvSpPr>
          <p:cNvPr id="8" name="TextBox 7">
            <a:extLst>
              <a:ext uri="{FF2B5EF4-FFF2-40B4-BE49-F238E27FC236}">
                <a16:creationId xmlns:a16="http://schemas.microsoft.com/office/drawing/2014/main" id="{C9A74F43-42BD-4F9B-A566-1B60352D936A}"/>
              </a:ext>
            </a:extLst>
          </p:cNvPr>
          <p:cNvSpPr txBox="1"/>
          <p:nvPr/>
        </p:nvSpPr>
        <p:spPr>
          <a:xfrm>
            <a:off x="293574" y="1453290"/>
            <a:ext cx="8393226" cy="4918269"/>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Location description</a:t>
            </a:r>
          </a:p>
          <a:p>
            <a:pPr marL="257175" marR="0" lvl="0" indent="-257175" algn="l" defTabSz="6858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Local assessments – risk, resources and skills</a:t>
            </a:r>
          </a:p>
          <a:p>
            <a:pPr marL="257175" marR="0" lvl="0" indent="-257175" algn="l" defTabSz="6858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Contacts list – emergency / other, e.g. community organisations, contractors</a:t>
            </a:r>
          </a:p>
          <a:p>
            <a:pPr marL="257175" marR="0" lvl="0" indent="-257175" algn="l" defTabSz="6858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Volunteer emergency communications plan – e.g. telephone tree</a:t>
            </a:r>
          </a:p>
          <a:p>
            <a:pPr marL="257175" marR="0" lvl="0" indent="-257175" algn="l" defTabSz="6858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Volunteer roles and capabilities, including types of emergency covered</a:t>
            </a:r>
          </a:p>
          <a:p>
            <a:pPr marL="257175" marR="0" lvl="0" indent="-257175" algn="l" defTabSz="6858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Actions to be carried out:</a:t>
            </a:r>
          </a:p>
          <a:p>
            <a:pPr marL="714375" marR="0" lvl="2" indent="-257175" algn="l" defTabSz="6858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Who / When (triggers?) / How / Equipment needed</a:t>
            </a:r>
          </a:p>
          <a:p>
            <a:pPr marL="257175" marR="0" lvl="0" indent="-257175" algn="l" defTabSz="6858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Map of local area, highlighting:</a:t>
            </a:r>
          </a:p>
          <a:p>
            <a:pPr marL="714375" marR="0" lvl="2" indent="-257175" algn="l" defTabSz="6858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Hazards</a:t>
            </a:r>
          </a:p>
          <a:p>
            <a:pPr marL="714375" marR="0" lvl="2" indent="-257175" algn="l" defTabSz="6858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At risk locations and properties (including vulnerable residents)</a:t>
            </a:r>
          </a:p>
          <a:p>
            <a:pPr marL="714375" marR="0" lvl="2" indent="-257175" algn="l" defTabSz="6858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Equipment locations</a:t>
            </a:r>
          </a:p>
          <a:p>
            <a:pPr marL="714375" marR="0" lvl="2" indent="-257175" algn="l" defTabSz="6858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Other local considerations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9875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DE1B41-8550-41CA-996B-4E5B3AAE9057}"/>
              </a:ext>
            </a:extLst>
          </p:cNvPr>
          <p:cNvSpPr>
            <a:spLocks noGrp="1"/>
          </p:cNvSpPr>
          <p:nvPr>
            <p:ph idx="1"/>
          </p:nvPr>
        </p:nvSpPr>
        <p:spPr>
          <a:xfrm>
            <a:off x="243933" y="1335910"/>
            <a:ext cx="8656134" cy="3643052"/>
          </a:xfrm>
        </p:spPr>
        <p:txBody>
          <a:bodyPr/>
          <a:lstStyle/>
          <a:p>
            <a:pPr marL="495300" indent="-342900">
              <a:buFont typeface="Wingdings" panose="05000000000000000000" pitchFamily="2" charset="2"/>
              <a:buChar char="ü"/>
            </a:pPr>
            <a:r>
              <a:rPr lang="en-US" sz="2100" dirty="0"/>
              <a:t>Keep as short as possible (bullet points and plain English)</a:t>
            </a:r>
          </a:p>
          <a:p>
            <a:pPr marL="495300" indent="-342900">
              <a:buFont typeface="Wingdings" panose="05000000000000000000" pitchFamily="2" charset="2"/>
              <a:buChar char="ü"/>
            </a:pPr>
            <a:r>
              <a:rPr lang="en-US" sz="2100" dirty="0"/>
              <a:t>In written and map form</a:t>
            </a:r>
          </a:p>
          <a:p>
            <a:pPr marL="495300" indent="-342900">
              <a:buFont typeface="Wingdings" panose="05000000000000000000" pitchFamily="2" charset="2"/>
              <a:buChar char="ü"/>
            </a:pPr>
            <a:r>
              <a:rPr lang="en-US" sz="2100" dirty="0"/>
              <a:t>Keep it in a secure place – may need to be accessed 24/7</a:t>
            </a:r>
          </a:p>
          <a:p>
            <a:pPr marL="495300" indent="-342900">
              <a:buFont typeface="Wingdings" panose="05000000000000000000" pitchFamily="2" charset="2"/>
              <a:buChar char="ü"/>
            </a:pPr>
            <a:r>
              <a:rPr lang="en-US" sz="2100" dirty="0"/>
              <a:t>Multiple copies</a:t>
            </a:r>
          </a:p>
          <a:p>
            <a:pPr marL="495300" indent="-342900">
              <a:buFont typeface="Wingdings" panose="05000000000000000000" pitchFamily="2" charset="2"/>
              <a:buChar char="ü"/>
            </a:pPr>
            <a:r>
              <a:rPr lang="en-US" sz="2100" dirty="0"/>
              <a:t>Practice using it – exercise your plan! </a:t>
            </a:r>
          </a:p>
          <a:p>
            <a:pPr marL="495300" indent="-342900">
              <a:buFont typeface="Wingdings" panose="05000000000000000000" pitchFamily="2" charset="2"/>
              <a:buChar char="ü"/>
            </a:pPr>
            <a:r>
              <a:rPr lang="en-US" sz="2100" dirty="0"/>
              <a:t>Review it regularly</a:t>
            </a:r>
          </a:p>
          <a:p>
            <a:pPr marL="495300" indent="-342900">
              <a:buFont typeface="Wingdings" panose="05000000000000000000" pitchFamily="2" charset="2"/>
              <a:buChar char="ü"/>
            </a:pPr>
            <a:r>
              <a:rPr lang="en-US" sz="2100" dirty="0"/>
              <a:t>Free templates available – choose what works for you</a:t>
            </a:r>
            <a:endParaRPr lang="en-GB" dirty="0"/>
          </a:p>
        </p:txBody>
      </p:sp>
      <p:sp>
        <p:nvSpPr>
          <p:cNvPr id="4" name="Slide Number Placeholder 3">
            <a:extLst>
              <a:ext uri="{FF2B5EF4-FFF2-40B4-BE49-F238E27FC236}">
                <a16:creationId xmlns:a16="http://schemas.microsoft.com/office/drawing/2014/main" id="{96B1619D-B1E0-4FF9-BA70-8A54384DF4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3">
            <a:extLst>
              <a:ext uri="{FF2B5EF4-FFF2-40B4-BE49-F238E27FC236}">
                <a16:creationId xmlns:a16="http://schemas.microsoft.com/office/drawing/2014/main" id="{9A7B8DC5-85BE-40B6-9BD5-0141F5005982}"/>
              </a:ext>
            </a:extLst>
          </p:cNvPr>
          <p:cNvSpPr txBox="1">
            <a:spLocks/>
          </p:cNvSpPr>
          <p:nvPr/>
        </p:nvSpPr>
        <p:spPr>
          <a:xfrm>
            <a:off x="1097658" y="-117451"/>
            <a:ext cx="6966857" cy="126876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bg1"/>
                </a:solidFill>
                <a:latin typeface="Lato" panose="020F0502020204030203"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Lato" panose="020F0502020204030203" pitchFamily="34" charset="0"/>
                <a:ea typeface="+mj-ea"/>
                <a:cs typeface="Arial" panose="020B0604020202020204" pitchFamily="34" charset="0"/>
              </a:rPr>
              <a:t>Tips</a:t>
            </a:r>
            <a:endParaRPr kumimoji="0" lang="en-GB" sz="3200" b="1" i="0" u="none" strike="noStrike" kern="1200" cap="none" spc="0" normalizeH="0" baseline="0" noProof="0" dirty="0">
              <a:ln>
                <a:noFill/>
              </a:ln>
              <a:solidFill>
                <a:prstClr val="white"/>
              </a:solidFill>
              <a:effectLst/>
              <a:uLnTx/>
              <a:uFillTx/>
              <a:latin typeface="Lato" panose="020F0502020204030203" pitchFamily="34" charset="0"/>
              <a:ea typeface="+mj-ea"/>
              <a:cs typeface="Arial" panose="020B0604020202020204" pitchFamily="34" charset="0"/>
            </a:endParaRPr>
          </a:p>
        </p:txBody>
      </p:sp>
      <p:pic>
        <p:nvPicPr>
          <p:cNvPr id="7" name="Picture 6" descr="A group of people sitting at a table with a board game&#10;&#10;Description automatically generated with low confidence">
            <a:extLst>
              <a:ext uri="{FF2B5EF4-FFF2-40B4-BE49-F238E27FC236}">
                <a16:creationId xmlns:a16="http://schemas.microsoft.com/office/drawing/2014/main" id="{EF12A279-45C4-4238-915E-6B6FFC6523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89" y="4165418"/>
            <a:ext cx="3707421" cy="2470997"/>
          </a:xfrm>
          <a:prstGeom prst="rect">
            <a:avLst/>
          </a:prstGeom>
        </p:spPr>
      </p:pic>
    </p:spTree>
    <p:extLst>
      <p:ext uri="{BB962C8B-B14F-4D97-AF65-F5344CB8AC3E}">
        <p14:creationId xmlns:p14="http://schemas.microsoft.com/office/powerpoint/2010/main" val="3014528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B1F9-3862-49F6-8EB8-9B16AD819335}"/>
              </a:ext>
            </a:extLst>
          </p:cNvPr>
          <p:cNvSpPr>
            <a:spLocks noGrp="1"/>
          </p:cNvSpPr>
          <p:nvPr>
            <p:ph type="title"/>
          </p:nvPr>
        </p:nvSpPr>
        <p:spPr>
          <a:xfrm>
            <a:off x="493711" y="273843"/>
            <a:ext cx="8229600" cy="648072"/>
          </a:xfrm>
        </p:spPr>
        <p:txBody>
          <a:bodyPr/>
          <a:lstStyle/>
          <a:p>
            <a:pPr algn="ctr"/>
            <a:r>
              <a:rPr lang="en-US" sz="3600" b="1" dirty="0"/>
              <a:t>Community Flood Volunteers</a:t>
            </a:r>
            <a:endParaRPr lang="en-GB" sz="3600" b="1" dirty="0"/>
          </a:p>
        </p:txBody>
      </p:sp>
      <p:sp>
        <p:nvSpPr>
          <p:cNvPr id="3" name="Content Placeholder 2">
            <a:extLst>
              <a:ext uri="{FF2B5EF4-FFF2-40B4-BE49-F238E27FC236}">
                <a16:creationId xmlns:a16="http://schemas.microsoft.com/office/drawing/2014/main" id="{C7B01465-D8C4-4649-B65B-025953E05B65}"/>
              </a:ext>
            </a:extLst>
          </p:cNvPr>
          <p:cNvSpPr>
            <a:spLocks noGrp="1"/>
          </p:cNvSpPr>
          <p:nvPr>
            <p:ph idx="1"/>
          </p:nvPr>
        </p:nvSpPr>
        <p:spPr>
          <a:xfrm>
            <a:off x="4608511" y="1207649"/>
            <a:ext cx="4271948" cy="2559282"/>
          </a:xfrm>
        </p:spPr>
        <p:txBody>
          <a:bodyPr>
            <a:normAutofit/>
          </a:bodyPr>
          <a:lstStyle/>
          <a:p>
            <a:pPr marL="0" indent="0" fontAlgn="base">
              <a:lnSpc>
                <a:spcPct val="107000"/>
              </a:lnSpc>
              <a:buNone/>
            </a:pPr>
            <a:r>
              <a:rPr lang="en-GB" sz="2400" dirty="0">
                <a:ea typeface="Calibri" panose="020F0502020204030204" pitchFamily="34" charset="0"/>
                <a:cs typeface="Times New Roman" panose="02020603050405020304" pitchFamily="18" charset="0"/>
              </a:rPr>
              <a:t>In this section…</a:t>
            </a:r>
          </a:p>
          <a:p>
            <a:pPr fontAlgn="base">
              <a:lnSpc>
                <a:spcPct val="107000"/>
              </a:lnSpc>
              <a:buFont typeface="Symbol" panose="05050102010706020507" pitchFamily="18" charset="2"/>
              <a:buChar char=""/>
            </a:pPr>
            <a:r>
              <a:rPr lang="en-GB" sz="2400" dirty="0">
                <a:ea typeface="Calibri" panose="020F0502020204030204" pitchFamily="34" charset="0"/>
                <a:cs typeface="Times New Roman" panose="02020603050405020304" pitchFamily="18" charset="0"/>
              </a:rPr>
              <a:t>Overview of a flood volunteer </a:t>
            </a:r>
          </a:p>
          <a:p>
            <a:pPr lvl="1" fontAlgn="base">
              <a:lnSpc>
                <a:spcPct val="107000"/>
              </a:lnSpc>
              <a:buFont typeface="Courier New" panose="02070309020205020404" pitchFamily="49" charset="0"/>
              <a:buChar char="o"/>
            </a:pPr>
            <a:r>
              <a:rPr lang="en-US" sz="2400" dirty="0">
                <a:latin typeface="Lato" panose="020F0502020204030203" pitchFamily="34" charset="0"/>
                <a:ea typeface="Calibri" panose="020F0502020204030204" pitchFamily="34" charset="0"/>
                <a:cs typeface="Times New Roman" panose="02020603050405020304" pitchFamily="18" charset="0"/>
              </a:rPr>
              <a:t>Roles and responsibilities – before, during and after a flood</a:t>
            </a:r>
          </a:p>
        </p:txBody>
      </p:sp>
      <p:sp>
        <p:nvSpPr>
          <p:cNvPr id="4" name="Slide Number Placeholder 3">
            <a:extLst>
              <a:ext uri="{FF2B5EF4-FFF2-40B4-BE49-F238E27FC236}">
                <a16:creationId xmlns:a16="http://schemas.microsoft.com/office/drawing/2014/main" id="{58167548-5AE1-4FD8-8CEE-FEB9D1BDDC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2">
            <a:extLst>
              <a:ext uri="{FF2B5EF4-FFF2-40B4-BE49-F238E27FC236}">
                <a16:creationId xmlns:a16="http://schemas.microsoft.com/office/drawing/2014/main" id="{418EABC8-8BFF-4735-8F55-5B071A15CE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956" y="4052665"/>
            <a:ext cx="1548244" cy="219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A17C7B56-25F8-4F93-87E0-4FD7F677A1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0630" y="4052665"/>
            <a:ext cx="1548244" cy="219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6056F128-AC61-4285-B6F4-CFCF62C85A30}"/>
              </a:ext>
            </a:extLst>
          </p:cNvPr>
          <p:cNvSpPr txBox="1"/>
          <p:nvPr/>
        </p:nvSpPr>
        <p:spPr>
          <a:xfrm>
            <a:off x="768153" y="4621223"/>
            <a:ext cx="3526972" cy="923330"/>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See Communities Prepared Flood Volunteer training for more information</a:t>
            </a:r>
            <a:endParaRPr kumimoji="0" lang="en-GB"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pic>
        <p:nvPicPr>
          <p:cNvPr id="8" name="Picture 7" descr="A picture containing application&#10;&#10;Description automatically generated">
            <a:extLst>
              <a:ext uri="{FF2B5EF4-FFF2-40B4-BE49-F238E27FC236}">
                <a16:creationId xmlns:a16="http://schemas.microsoft.com/office/drawing/2014/main" id="{E28BBF75-0FAD-472A-AACA-CF405A35E6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12852"/>
            <a:ext cx="4399227" cy="2474565"/>
          </a:xfrm>
          <a:prstGeom prst="rect">
            <a:avLst/>
          </a:prstGeom>
        </p:spPr>
      </p:pic>
    </p:spTree>
    <p:extLst>
      <p:ext uri="{BB962C8B-B14F-4D97-AF65-F5344CB8AC3E}">
        <p14:creationId xmlns:p14="http://schemas.microsoft.com/office/powerpoint/2010/main" val="3187492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E0FE-1F63-499C-8E68-E137C23D4702}"/>
              </a:ext>
            </a:extLst>
          </p:cNvPr>
          <p:cNvSpPr>
            <a:spLocks noGrp="1"/>
          </p:cNvSpPr>
          <p:nvPr>
            <p:ph type="title"/>
          </p:nvPr>
        </p:nvSpPr>
        <p:spPr>
          <a:xfrm>
            <a:off x="457200" y="176196"/>
            <a:ext cx="8229600" cy="648072"/>
          </a:xfrm>
        </p:spPr>
        <p:txBody>
          <a:bodyPr/>
          <a:lstStyle/>
          <a:p>
            <a:pPr algn="ctr"/>
            <a:r>
              <a:rPr lang="en-US" sz="3200" b="1" dirty="0"/>
              <a:t>Your role before a flood</a:t>
            </a:r>
            <a:endParaRPr lang="en-GB" sz="3200" b="1" dirty="0"/>
          </a:p>
        </p:txBody>
      </p:sp>
      <p:sp>
        <p:nvSpPr>
          <p:cNvPr id="4" name="Slide Number Placeholder 3">
            <a:extLst>
              <a:ext uri="{FF2B5EF4-FFF2-40B4-BE49-F238E27FC236}">
                <a16:creationId xmlns:a16="http://schemas.microsoft.com/office/drawing/2014/main" id="{E5EBC6D3-2C8B-42EB-88D5-C8AFCA770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Content Placeholder 1">
            <a:extLst>
              <a:ext uri="{FF2B5EF4-FFF2-40B4-BE49-F238E27FC236}">
                <a16:creationId xmlns:a16="http://schemas.microsoft.com/office/drawing/2014/main" id="{67F1432F-3ACE-4005-B059-FC76AC9AD0CE}"/>
              </a:ext>
            </a:extLst>
          </p:cNvPr>
          <p:cNvSpPr txBox="1">
            <a:spLocks/>
          </p:cNvSpPr>
          <p:nvPr/>
        </p:nvSpPr>
        <p:spPr>
          <a:xfrm>
            <a:off x="283028" y="1267073"/>
            <a:ext cx="8692007" cy="500976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Lato" panose="020F0502020204030203" pitchFamily="34" charset="0"/>
                <a:ea typeface="+mn-ea"/>
                <a:cs typeface="+mn-cs"/>
              </a:defRPr>
            </a:lvl1pPr>
            <a:lvl2pPr marL="742950" indent="-285750" algn="l" defTabSz="914400" rtl="0" eaLnBrk="1" latinLnBrk="0" hangingPunct="1">
              <a:spcBef>
                <a:spcPct val="20000"/>
              </a:spcBef>
              <a:buClr>
                <a:srgbClr val="B1C224"/>
              </a:buClr>
              <a:buFont typeface="Arial" panose="020B0604020202020204" pitchFamily="34" charset="0"/>
              <a:buChar char="–"/>
              <a:defRPr sz="2000" kern="1200" baseline="0">
                <a:solidFill>
                  <a:schemeClr val="tx1"/>
                </a:solidFill>
                <a:latin typeface="Lato" panose="020F050202020403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baseline="0">
                <a:solidFill>
                  <a:schemeClr val="tx1"/>
                </a:solidFill>
                <a:latin typeface="Lato" panose="020F050202020403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Lato" panose="020F050202020403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Lato" panose="020F050202020403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7175" marR="0" lvl="0" indent="-257175" algn="l" defTabSz="685800" rtl="0" eaLnBrk="1" fontAlgn="base" latinLnBrk="0" hangingPunct="1">
              <a:lnSpc>
                <a:spcPct val="150000"/>
              </a:lnSpc>
              <a:spcBef>
                <a:spcPts val="0"/>
              </a:spcBef>
              <a:spcAft>
                <a:spcPts val="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Identify: </a:t>
            </a:r>
          </a:p>
          <a:p>
            <a:pPr marL="657225" marR="0" lvl="2" indent="-257175" algn="l" defTabSz="685800" rtl="0" eaLnBrk="1" fontAlgn="base" latinLnBrk="0" hangingPunct="1">
              <a:lnSpc>
                <a:spcPct val="100000"/>
              </a:lnSpc>
              <a:spcBef>
                <a:spcPts val="0"/>
              </a:spcBef>
              <a:spcAft>
                <a:spcPts val="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Local flood risk</a:t>
            </a:r>
          </a:p>
          <a:p>
            <a:pPr marL="657225" marR="0" lvl="2" indent="-257175" algn="l" defTabSz="685800" rtl="0" eaLnBrk="1" fontAlgn="base" latinLnBrk="0" hangingPunct="1">
              <a:lnSpc>
                <a:spcPct val="100000"/>
              </a:lnSpc>
              <a:spcBef>
                <a:spcPts val="0"/>
              </a:spcBef>
              <a:spcAft>
                <a:spcPts val="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Vulnerable individuals (keep info secure)</a:t>
            </a:r>
          </a:p>
          <a:p>
            <a:pPr marL="657225" marR="0" lvl="2" indent="-257175" algn="l" defTabSz="685800" rtl="0" eaLnBrk="1" fontAlgn="base" latinLnBrk="0" hangingPunct="1">
              <a:lnSpc>
                <a:spcPct val="100000"/>
              </a:lnSpc>
              <a:spcBef>
                <a:spcPts val="0"/>
              </a:spcBef>
              <a:spcAft>
                <a:spcPts val="60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Properties at risk</a:t>
            </a:r>
          </a:p>
          <a:p>
            <a:pPr marL="257175" marR="0" lvl="0" indent="-257175" algn="l" defTabSz="685800" rtl="0" eaLnBrk="1" fontAlgn="base" latinLnBrk="0" hangingPunct="1">
              <a:lnSpc>
                <a:spcPct val="150000"/>
              </a:lnSpc>
              <a:spcBef>
                <a:spcPts val="0"/>
              </a:spcBef>
              <a:spcAft>
                <a:spcPts val="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Encourage: </a:t>
            </a:r>
          </a:p>
          <a:p>
            <a:pPr marL="657225" marR="0" lvl="2" indent="-257175" algn="l" defTabSz="685800" rtl="0" eaLnBrk="1" fontAlgn="base" latinLnBrk="0" hangingPunct="1">
              <a:lnSpc>
                <a:spcPct val="100000"/>
              </a:lnSpc>
              <a:spcBef>
                <a:spcPts val="0"/>
              </a:spcBef>
              <a:spcAft>
                <a:spcPts val="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People at risk to register for flood alerts</a:t>
            </a:r>
          </a:p>
          <a:p>
            <a:pPr marL="657225" marR="0" lvl="2" indent="-257175" algn="l" defTabSz="685800" rtl="0" eaLnBrk="1" fontAlgn="base" latinLnBrk="0" hangingPunct="1">
              <a:lnSpc>
                <a:spcPct val="100000"/>
              </a:lnSpc>
              <a:spcBef>
                <a:spcPts val="0"/>
              </a:spcBef>
              <a:spcAft>
                <a:spcPts val="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Community training and activities</a:t>
            </a:r>
          </a:p>
          <a:p>
            <a:pPr marL="657225" marR="0" lvl="2" indent="-257175" algn="l" defTabSz="685800" rtl="0" eaLnBrk="1" fontAlgn="base" latinLnBrk="0" hangingPunct="1">
              <a:lnSpc>
                <a:spcPct val="100000"/>
              </a:lnSpc>
              <a:spcBef>
                <a:spcPts val="0"/>
              </a:spcBef>
              <a:spcAft>
                <a:spcPts val="60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Raise community flood awareness</a:t>
            </a:r>
          </a:p>
          <a:p>
            <a:pPr marL="257175" marR="0" lvl="0" indent="-257175" algn="l" defTabSz="685800" rtl="0" eaLnBrk="1" fontAlgn="base" latinLnBrk="0" hangingPunct="1">
              <a:lnSpc>
                <a:spcPct val="150000"/>
              </a:lnSpc>
              <a:spcBef>
                <a:spcPts val="0"/>
              </a:spcBef>
              <a:spcAft>
                <a:spcPts val="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Plan:</a:t>
            </a:r>
          </a:p>
          <a:p>
            <a:pPr marL="657225" marR="0" lvl="2" indent="-257175" algn="l" defTabSz="685800" rtl="0" eaLnBrk="1" fontAlgn="base" latinLnBrk="0" hangingPunct="1">
              <a:lnSpc>
                <a:spcPct val="100000"/>
              </a:lnSpc>
              <a:spcBef>
                <a:spcPts val="0"/>
              </a:spcBef>
              <a:spcAft>
                <a:spcPts val="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What will you do if / when there is a flood</a:t>
            </a:r>
          </a:p>
          <a:p>
            <a:pPr marL="657225" marR="0" lvl="2" indent="-257175" algn="l" defTabSz="685800" rtl="0" eaLnBrk="1" fontAlgn="base" latinLnBrk="0" hangingPunct="1">
              <a:lnSpc>
                <a:spcPct val="100000"/>
              </a:lnSpc>
              <a:spcBef>
                <a:spcPts val="0"/>
              </a:spcBef>
              <a:spcAft>
                <a:spcPts val="60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Ways your community can reduce flood risk</a:t>
            </a:r>
          </a:p>
          <a:p>
            <a:pPr marL="257175" marR="0" lvl="0" indent="-257175" algn="l" defTabSz="685800" rtl="0" eaLnBrk="1" fontAlgn="base" latinLnBrk="0" hangingPunct="1">
              <a:lnSpc>
                <a:spcPct val="150000"/>
              </a:lnSpc>
              <a:spcBef>
                <a:spcPts val="0"/>
              </a:spcBef>
              <a:spcAft>
                <a:spcPts val="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Act: </a:t>
            </a:r>
          </a:p>
          <a:p>
            <a:pPr marL="657225" marR="0" lvl="2" indent="-257175" algn="l" defTabSz="685800" rtl="0" eaLnBrk="1" fontAlgn="base" latinLnBrk="0" hangingPunct="1">
              <a:lnSpc>
                <a:spcPct val="100000"/>
              </a:lnSpc>
              <a:spcBef>
                <a:spcPts val="0"/>
              </a:spcBef>
              <a:spcAft>
                <a:spcPts val="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As ‘eyes and ears’ of the local authorities / responders</a:t>
            </a:r>
          </a:p>
          <a:p>
            <a:pPr marL="657225" marR="0" lvl="2" indent="-257175" algn="l" defTabSz="685800" rtl="0" eaLnBrk="1" fontAlgn="base" latinLnBrk="0" hangingPunct="1">
              <a:lnSpc>
                <a:spcPct val="100000"/>
              </a:lnSpc>
              <a:spcBef>
                <a:spcPts val="0"/>
              </a:spcBef>
              <a:spcAft>
                <a:spcPts val="0"/>
              </a:spcAft>
              <a:buClr>
                <a:srgbClr val="FF0000"/>
              </a:buClr>
              <a:buSzTx/>
              <a:buFont typeface="Symbol" panose="05050102010706020507" pitchFamily="18" charset="2"/>
              <a:buChar char=""/>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Support with the recruitment of volunteers.</a:t>
            </a:r>
          </a:p>
        </p:txBody>
      </p:sp>
      <p:pic>
        <p:nvPicPr>
          <p:cNvPr id="6" name="Picture 5" descr="Map&#10;&#10;Description automatically generated">
            <a:extLst>
              <a:ext uri="{FF2B5EF4-FFF2-40B4-BE49-F238E27FC236}">
                <a16:creationId xmlns:a16="http://schemas.microsoft.com/office/drawing/2014/main" id="{E6685543-B93D-4F01-8562-8220A4C48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445" y="2458401"/>
            <a:ext cx="3235329" cy="1941198"/>
          </a:xfrm>
          <a:prstGeom prst="rect">
            <a:avLst/>
          </a:prstGeom>
        </p:spPr>
      </p:pic>
    </p:spTree>
    <p:extLst>
      <p:ext uri="{BB962C8B-B14F-4D97-AF65-F5344CB8AC3E}">
        <p14:creationId xmlns:p14="http://schemas.microsoft.com/office/powerpoint/2010/main" val="3568378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DF52-A84C-4B20-A9B3-315876DD96C3}"/>
              </a:ext>
            </a:extLst>
          </p:cNvPr>
          <p:cNvSpPr>
            <a:spLocks noGrp="1"/>
          </p:cNvSpPr>
          <p:nvPr>
            <p:ph type="title"/>
          </p:nvPr>
        </p:nvSpPr>
        <p:spPr>
          <a:xfrm>
            <a:off x="457200" y="224730"/>
            <a:ext cx="8229600" cy="648072"/>
          </a:xfrm>
        </p:spPr>
        <p:txBody>
          <a:bodyPr/>
          <a:lstStyle/>
          <a:p>
            <a:pPr algn="ctr"/>
            <a:r>
              <a:rPr lang="en-US" sz="3200" b="1" dirty="0"/>
              <a:t>Your role during a flood</a:t>
            </a:r>
            <a:endParaRPr lang="en-GB" sz="3200" b="1" dirty="0"/>
          </a:p>
        </p:txBody>
      </p:sp>
      <p:sp>
        <p:nvSpPr>
          <p:cNvPr id="4" name="Slide Number Placeholder 3">
            <a:extLst>
              <a:ext uri="{FF2B5EF4-FFF2-40B4-BE49-F238E27FC236}">
                <a16:creationId xmlns:a16="http://schemas.microsoft.com/office/drawing/2014/main" id="{8A80E537-D928-4240-AA11-2303FED32F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Content Placeholder 1">
            <a:extLst>
              <a:ext uri="{FF2B5EF4-FFF2-40B4-BE49-F238E27FC236}">
                <a16:creationId xmlns:a16="http://schemas.microsoft.com/office/drawing/2014/main" id="{94B5E687-194F-4DC9-8671-C1EE519DBD01}"/>
              </a:ext>
            </a:extLst>
          </p:cNvPr>
          <p:cNvSpPr txBox="1">
            <a:spLocks/>
          </p:cNvSpPr>
          <p:nvPr/>
        </p:nvSpPr>
        <p:spPr>
          <a:xfrm>
            <a:off x="361684" y="1396816"/>
            <a:ext cx="8420631" cy="3397328"/>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Clr>
                <a:srgbClr val="FF0000"/>
              </a:buClr>
              <a:buFont typeface="Arial" panose="020B0604020202020204" pitchFamily="34" charset="0"/>
              <a:buChar char="•"/>
              <a:defRPr sz="1500" kern="1200">
                <a:solidFill>
                  <a:schemeClr val="tx1"/>
                </a:solidFill>
                <a:latin typeface="Lato" panose="020F0502020204030203" pitchFamily="34" charset="0"/>
                <a:ea typeface="+mn-ea"/>
                <a:cs typeface="Arial" panose="020B0604020202020204" pitchFamily="34" charset="0"/>
              </a:defRPr>
            </a:lvl1pPr>
            <a:lvl2pPr marL="557213" indent="-214313" algn="l" defTabSz="685800" rtl="0" eaLnBrk="1" latinLnBrk="0" hangingPunct="1">
              <a:spcBef>
                <a:spcPct val="20000"/>
              </a:spcBef>
              <a:buClr>
                <a:srgbClr val="E81D24"/>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Clr>
                <a:srgbClr val="E81D2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Clr>
                <a:srgbClr val="00AEEF"/>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Clr>
                <a:srgbClr val="00AEEF"/>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00025" marR="0" lvl="0" indent="-200025" algn="l" defTabSz="685800" rtl="0" eaLnBrk="1" fontAlgn="auto" latinLnBrk="0" hangingPunct="1">
              <a:lnSpc>
                <a:spcPct val="100000"/>
              </a:lnSpc>
              <a:spcBef>
                <a:spcPts val="0"/>
              </a:spcBef>
              <a:spcAft>
                <a:spcPts val="900"/>
              </a:spcAft>
              <a:buClr>
                <a:srgbClr val="FF0000"/>
              </a:buClr>
              <a:buSzTx/>
              <a:buFont typeface="+mj-lt"/>
              <a:buAutoNum type="arabicPeriod"/>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 Prioritise your own safety – assess the risks</a:t>
            </a:r>
          </a:p>
          <a:p>
            <a:pPr marL="200025" marR="0" lvl="0" indent="-200025" algn="l" defTabSz="685800" rtl="0" eaLnBrk="1" fontAlgn="auto" latinLnBrk="0" hangingPunct="1">
              <a:lnSpc>
                <a:spcPct val="100000"/>
              </a:lnSpc>
              <a:spcBef>
                <a:spcPts val="0"/>
              </a:spcBef>
              <a:spcAft>
                <a:spcPts val="900"/>
              </a:spcAft>
              <a:buClr>
                <a:srgbClr val="FF0000"/>
              </a:buClr>
              <a:buSzTx/>
              <a:buFont typeface="+mj-lt"/>
              <a:buAutoNum type="arabicPeriod"/>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 Follow your emergency plan</a:t>
            </a:r>
          </a:p>
          <a:p>
            <a:pPr marL="200025" marR="0" lvl="0" indent="-200025" algn="l" defTabSz="685800" rtl="0" eaLnBrk="1" fontAlgn="auto" latinLnBrk="0" hangingPunct="1">
              <a:lnSpc>
                <a:spcPct val="100000"/>
              </a:lnSpc>
              <a:spcBef>
                <a:spcPts val="0"/>
              </a:spcBef>
              <a:spcAft>
                <a:spcPts val="900"/>
              </a:spcAft>
              <a:buClr>
                <a:srgbClr val="FF0000"/>
              </a:buClr>
              <a:buSzTx/>
              <a:buFont typeface="+mj-lt"/>
              <a:buAutoNum type="arabicPeriod"/>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 Pass on information to the local community</a:t>
            </a:r>
          </a:p>
          <a:p>
            <a:pPr marL="200025" marR="0" lvl="0" indent="-200025" algn="l" defTabSz="685800" rtl="0" eaLnBrk="1" fontAlgn="auto" latinLnBrk="0" hangingPunct="1">
              <a:lnSpc>
                <a:spcPct val="100000"/>
              </a:lnSpc>
              <a:spcBef>
                <a:spcPts val="0"/>
              </a:spcBef>
              <a:spcAft>
                <a:spcPts val="900"/>
              </a:spcAft>
              <a:buClr>
                <a:srgbClr val="FF0000"/>
              </a:buClr>
              <a:buSzTx/>
              <a:buFont typeface="+mj-lt"/>
              <a:buAutoNum type="arabicPeriod"/>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 Follow instructions from the emergency services</a:t>
            </a:r>
          </a:p>
          <a:p>
            <a:pPr marL="200025" marR="0" lvl="0" indent="-200025" algn="l" defTabSz="685800" rtl="0" eaLnBrk="1" fontAlgn="auto" latinLnBrk="0" hangingPunct="1">
              <a:lnSpc>
                <a:spcPct val="100000"/>
              </a:lnSpc>
              <a:spcBef>
                <a:spcPts val="0"/>
              </a:spcBef>
              <a:spcAft>
                <a:spcPts val="900"/>
              </a:spcAft>
              <a:buClr>
                <a:srgbClr val="FF0000"/>
              </a:buClr>
              <a:buSzTx/>
              <a:buFont typeface="+mj-lt"/>
              <a:buAutoNum type="arabicPeriod"/>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 Provide the emergency services with local knowledge and information</a:t>
            </a:r>
          </a:p>
          <a:p>
            <a:pPr marL="200025" marR="0" lvl="0" indent="-200025" algn="l" defTabSz="685800" rtl="0" eaLnBrk="1" fontAlgn="auto" latinLnBrk="0" hangingPunct="1">
              <a:lnSpc>
                <a:spcPct val="100000"/>
              </a:lnSpc>
              <a:spcBef>
                <a:spcPts val="0"/>
              </a:spcBef>
              <a:spcAft>
                <a:spcPts val="900"/>
              </a:spcAft>
              <a:buClr>
                <a:srgbClr val="FF0000"/>
              </a:buClr>
              <a:buSzTx/>
              <a:buFont typeface="+mj-lt"/>
              <a:buAutoNum type="arabicPeriod"/>
              <a:tabLst/>
              <a:defRPr/>
            </a:pP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 Collect information about the flood 				</a:t>
            </a:r>
          </a:p>
          <a:p>
            <a:pPr marL="200025" marR="0" lvl="0" indent="-200025" algn="l" defTabSz="685800" rtl="0" eaLnBrk="1" fontAlgn="auto" latinLnBrk="0" hangingPunct="1">
              <a:lnSpc>
                <a:spcPct val="100000"/>
              </a:lnSpc>
              <a:spcBef>
                <a:spcPts val="0"/>
              </a:spcBef>
              <a:spcAft>
                <a:spcPts val="900"/>
              </a:spcAft>
              <a:buClr>
                <a:srgbClr val="FF0000"/>
              </a:buClr>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 Ensure you have key contact details (e.g. volunteers, EA Incident Hotline and </a:t>
            </a:r>
            <a:r>
              <a:rPr kumimoji="0" lang="en-US" sz="2000" b="0" i="0" u="none" strike="noStrike" kern="1200" cap="none" spc="0" normalizeH="0" baseline="0" noProof="0" dirty="0" err="1">
                <a:ln>
                  <a:noFill/>
                </a:ln>
                <a:solidFill>
                  <a:prstClr val="black"/>
                </a:solidFill>
                <a:effectLst/>
                <a:uLnTx/>
                <a:uFillTx/>
                <a:latin typeface="Lato" panose="020F0502020204030203" pitchFamily="34" charset="0"/>
                <a:ea typeface="+mn-ea"/>
                <a:cs typeface="Arial" panose="020B0604020202020204" pitchFamily="34" charset="0"/>
              </a:rPr>
              <a:t>Floodline</a:t>
            </a: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local authority Emergency Planning team)</a:t>
            </a:r>
          </a:p>
          <a:p>
            <a:pPr marL="200025" marR="0" lvl="0" indent="-200025" algn="l" defTabSz="685800" rtl="0" eaLnBrk="1" fontAlgn="auto" latinLnBrk="0" hangingPunct="1">
              <a:lnSpc>
                <a:spcPct val="100000"/>
              </a:lnSpc>
              <a:spcBef>
                <a:spcPts val="0"/>
              </a:spcBef>
              <a:spcAft>
                <a:spcPts val="900"/>
              </a:spcAft>
              <a:buClr>
                <a:srgbClr val="FF0000"/>
              </a:buClr>
              <a:buSzTx/>
              <a:buFont typeface="+mj-lt"/>
              <a:buAutoNum type="arabicPeriod"/>
              <a:tabLst/>
              <a:defRPr/>
            </a:pPr>
            <a:endPar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900"/>
              </a:spcAft>
              <a:buClr>
                <a:srgbClr val="FF0000"/>
              </a:buClr>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900"/>
              </a:spcAft>
              <a:buClr>
                <a:srgbClr val="FF0000"/>
              </a:buClr>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CAE71DF6-1744-4BBF-BAC9-F6A2839D5DDC}"/>
              </a:ext>
            </a:extLst>
          </p:cNvPr>
          <p:cNvGrpSpPr/>
          <p:nvPr/>
        </p:nvGrpSpPr>
        <p:grpSpPr>
          <a:xfrm>
            <a:off x="7413865" y="1153712"/>
            <a:ext cx="1501536" cy="1988313"/>
            <a:chOff x="5580112" y="1751050"/>
            <a:chExt cx="2936936" cy="4152105"/>
          </a:xfrm>
        </p:grpSpPr>
        <p:pic>
          <p:nvPicPr>
            <p:cNvPr id="11" name="Picture 2">
              <a:extLst>
                <a:ext uri="{FF2B5EF4-FFF2-40B4-BE49-F238E27FC236}">
                  <a16:creationId xmlns:a16="http://schemas.microsoft.com/office/drawing/2014/main" id="{EE6D3B91-1320-45D2-93C5-255CE02CFF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636" y="3769799"/>
              <a:ext cx="2088232" cy="213335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A picture containing drawing&#10;&#10;Description automatically generated">
              <a:extLst>
                <a:ext uri="{FF2B5EF4-FFF2-40B4-BE49-F238E27FC236}">
                  <a16:creationId xmlns:a16="http://schemas.microsoft.com/office/drawing/2014/main" id="{9C8FE4E4-3F82-4CEB-A5C3-1D97D6B21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1751050"/>
              <a:ext cx="2936936" cy="1900617"/>
            </a:xfrm>
            <a:prstGeom prst="rect">
              <a:avLst/>
            </a:prstGeom>
          </p:spPr>
        </p:pic>
      </p:grpSp>
      <p:sp>
        <p:nvSpPr>
          <p:cNvPr id="3" name="TextBox 2">
            <a:extLst>
              <a:ext uri="{FF2B5EF4-FFF2-40B4-BE49-F238E27FC236}">
                <a16:creationId xmlns:a16="http://schemas.microsoft.com/office/drawing/2014/main" id="{E7DFA65C-E71A-491F-AA37-0923A8EEDCCB}"/>
              </a:ext>
            </a:extLst>
          </p:cNvPr>
          <p:cNvSpPr txBox="1"/>
          <p:nvPr/>
        </p:nvSpPr>
        <p:spPr>
          <a:xfrm>
            <a:off x="1252329" y="4869444"/>
            <a:ext cx="6639339" cy="1669688"/>
          </a:xfrm>
          <a:prstGeom prst="rect">
            <a:avLst/>
          </a:prstGeom>
          <a:solidFill>
            <a:schemeClr val="accent2">
              <a:lumMod val="20000"/>
              <a:lumOff val="80000"/>
            </a:schemeClr>
          </a:solidFill>
          <a:ln>
            <a:solidFill>
              <a:schemeClr val="accent2"/>
            </a:solidFill>
          </a:ln>
        </p:spPr>
        <p:txBody>
          <a:bodyPr wrap="square" rtlCol="0">
            <a:spAutoFit/>
          </a:bodyPr>
          <a:lstStyle/>
          <a:p>
            <a:pPr marL="0" marR="0" lvl="0" indent="0" algn="l" defTabSz="685800" rtl="0" eaLnBrk="1" fontAlgn="auto" latinLnBrk="0" hangingPunct="1">
              <a:lnSpc>
                <a:spcPct val="100000"/>
              </a:lnSpc>
              <a:spcBef>
                <a:spcPts val="0"/>
              </a:spcBef>
              <a:spcAft>
                <a:spcPts val="900"/>
              </a:spcAft>
              <a:buClr>
                <a:srgbClr val="FF0000"/>
              </a:buClr>
              <a:buSzTx/>
              <a:buFontTx/>
              <a:buNone/>
              <a:tabLst/>
              <a:defRPr/>
            </a:pPr>
            <a:r>
              <a:rPr kumimoji="0" lang="en-GB"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Do not…</a:t>
            </a:r>
          </a:p>
          <a:p>
            <a:pPr marL="285750" marR="0" lvl="0" indent="-285750" algn="l" defTabSz="91440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Attempt to walk or drive through flood water</a:t>
            </a:r>
          </a:p>
          <a:p>
            <a:pPr marL="285750" marR="0" lvl="0" indent="-285750" algn="l" defTabSz="91440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Attempt to operate / repair flood defence structures / equipment</a:t>
            </a:r>
          </a:p>
          <a:p>
            <a:pPr marL="285750" marR="0" lvl="0" indent="-285750" algn="l" defTabSz="91440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Cross cordons unless given permission (by police/incident commander)</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8586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485900" y="959644"/>
            <a:ext cx="6172200" cy="486054"/>
          </a:xfrm>
        </p:spPr>
        <p:txBody>
          <a:bodyPr>
            <a:normAutofit fontScale="90000"/>
          </a:bodyPr>
          <a:lstStyle/>
          <a:p>
            <a:pPr algn="ctr"/>
            <a:r>
              <a:rPr lang="en-GB" b="1" dirty="0"/>
              <a:t>What are the dangers?</a:t>
            </a:r>
          </a:p>
        </p:txBody>
      </p:sp>
      <p:pic>
        <p:nvPicPr>
          <p:cNvPr id="4" name="Picture 3" descr="A city street&#10;&#10;Description automatically generated">
            <a:extLst>
              <a:ext uri="{FF2B5EF4-FFF2-40B4-BE49-F238E27FC236}">
                <a16:creationId xmlns:a16="http://schemas.microsoft.com/office/drawing/2014/main" id="{C423F11A-AB7C-4688-88B0-352D13BB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04" y="1654463"/>
            <a:ext cx="7819793" cy="4243893"/>
          </a:xfrm>
          <a:prstGeom prst="rect">
            <a:avLst/>
          </a:prstGeom>
        </p:spPr>
      </p:pic>
      <p:sp>
        <p:nvSpPr>
          <p:cNvPr id="2" name="Slide Number Placeholder 1">
            <a:extLst>
              <a:ext uri="{FF2B5EF4-FFF2-40B4-BE49-F238E27FC236}">
                <a16:creationId xmlns:a16="http://schemas.microsoft.com/office/drawing/2014/main" id="{D38734AF-6AD7-4AE4-BAAB-BCEEA426F4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1">
            <a:extLst>
              <a:ext uri="{FF2B5EF4-FFF2-40B4-BE49-F238E27FC236}">
                <a16:creationId xmlns:a16="http://schemas.microsoft.com/office/drawing/2014/main" id="{BFCB3790-4D7E-4E3A-B9CB-58C176670426}"/>
              </a:ext>
            </a:extLst>
          </p:cNvPr>
          <p:cNvSpPr txBox="1">
            <a:spLocks/>
          </p:cNvSpPr>
          <p:nvPr/>
        </p:nvSpPr>
        <p:spPr>
          <a:xfrm>
            <a:off x="957942" y="207190"/>
            <a:ext cx="7228115" cy="648072"/>
          </a:xfrm>
          <a:prstGeom prst="rect">
            <a:avLst/>
          </a:prstGeom>
        </p:spPr>
        <p:txBody>
          <a:bodyPr vert="horz" lIns="91440" tIns="45720" rIns="91440" bIns="45720" rtlCol="0" anchor="ctr">
            <a:noAutofit/>
          </a:bodyPr>
          <a:lstStyle>
            <a:lvl1pPr algn="l" defTabSz="685800" rtl="0" eaLnBrk="1" latinLnBrk="0" hangingPunct="1">
              <a:spcBef>
                <a:spcPct val="0"/>
              </a:spcBef>
              <a:buNone/>
              <a:defRPr sz="2700" kern="1200" baseline="0">
                <a:solidFill>
                  <a:schemeClr val="bg1"/>
                </a:solidFill>
                <a:latin typeface="Lato" panose="020F0502020204030203" pitchFamily="34" charset="0"/>
                <a:ea typeface="+mj-ea"/>
                <a:cs typeface="Arial" panose="020B0604020202020204" pitchFamily="34" charset="0"/>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Lato" panose="020F0502020204030203" pitchFamily="34" charset="0"/>
                <a:ea typeface="+mj-ea"/>
                <a:cs typeface="Arial" panose="020B0604020202020204" pitchFamily="34" charset="0"/>
              </a:rPr>
              <a:t>Understanding risk: what are the dangers? </a:t>
            </a:r>
          </a:p>
        </p:txBody>
      </p:sp>
    </p:spTree>
    <p:extLst>
      <p:ext uri="{BB962C8B-B14F-4D97-AF65-F5344CB8AC3E}">
        <p14:creationId xmlns:p14="http://schemas.microsoft.com/office/powerpoint/2010/main" val="1551485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2761CAB6-8D87-4B0D-AE78-F3ABF87E6B38}"/>
              </a:ext>
            </a:extLst>
          </p:cNvPr>
          <p:cNvSpPr/>
          <p:nvPr/>
        </p:nvSpPr>
        <p:spPr>
          <a:xfrm>
            <a:off x="611560" y="4194933"/>
            <a:ext cx="7801455" cy="797872"/>
          </a:xfrm>
          <a:prstGeom prst="roundRect">
            <a:avLst>
              <a:gd name="adj" fmla="val 941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8D2B8F0A-038C-4ADE-A601-88E125EC0233}"/>
              </a:ext>
            </a:extLst>
          </p:cNvPr>
          <p:cNvSpPr/>
          <p:nvPr/>
        </p:nvSpPr>
        <p:spPr>
          <a:xfrm>
            <a:off x="611560" y="1125229"/>
            <a:ext cx="7801455" cy="359555"/>
          </a:xfrm>
          <a:prstGeom prst="roundRect">
            <a:avLst>
              <a:gd name="adj" fmla="val 941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6D8BCE63-B2EB-42F0-B631-A3EBF749DB13}"/>
              </a:ext>
            </a:extLst>
          </p:cNvPr>
          <p:cNvSpPr/>
          <p:nvPr/>
        </p:nvSpPr>
        <p:spPr>
          <a:xfrm>
            <a:off x="611560" y="2417314"/>
            <a:ext cx="7801455" cy="1731766"/>
          </a:xfrm>
          <a:prstGeom prst="roundRect">
            <a:avLst>
              <a:gd name="adj" fmla="val 4067"/>
            </a:avLst>
          </a:prstGeom>
          <a:solidFill>
            <a:srgbClr val="ED5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64485CF9-E86F-49D8-8713-70521DDE7D45}"/>
              </a:ext>
            </a:extLst>
          </p:cNvPr>
          <p:cNvSpPr/>
          <p:nvPr/>
        </p:nvSpPr>
        <p:spPr>
          <a:xfrm>
            <a:off x="611560" y="1551008"/>
            <a:ext cx="7801455" cy="797872"/>
          </a:xfrm>
          <a:prstGeom prst="roundRect">
            <a:avLst>
              <a:gd name="adj" fmla="val 941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5EC8DC1E-C63D-45C6-928E-9922089953CA}"/>
              </a:ext>
            </a:extLst>
          </p:cNvPr>
          <p:cNvSpPr/>
          <p:nvPr/>
        </p:nvSpPr>
        <p:spPr>
          <a:xfrm>
            <a:off x="6881929" y="5685881"/>
            <a:ext cx="1531086" cy="98347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ENACT</a:t>
            </a:r>
          </a:p>
        </p:txBody>
      </p:sp>
      <p:sp>
        <p:nvSpPr>
          <p:cNvPr id="11" name="Arrow: Down 10">
            <a:extLst>
              <a:ext uri="{FF2B5EF4-FFF2-40B4-BE49-F238E27FC236}">
                <a16:creationId xmlns:a16="http://schemas.microsoft.com/office/drawing/2014/main" id="{B0B322E3-3F82-4AE8-8D4B-93FB703A53EE}"/>
              </a:ext>
            </a:extLst>
          </p:cNvPr>
          <p:cNvSpPr/>
          <p:nvPr/>
        </p:nvSpPr>
        <p:spPr>
          <a:xfrm rot="16200000">
            <a:off x="6321096" y="5898759"/>
            <a:ext cx="565494" cy="559020"/>
          </a:xfrm>
          <a:prstGeom prst="downArrow">
            <a:avLst/>
          </a:prstGeom>
          <a:solidFill>
            <a:srgbClr val="ED5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EA5003A-1AE6-4861-9814-B4AE306EEF2E}"/>
              </a:ext>
            </a:extLst>
          </p:cNvPr>
          <p:cNvSpPr>
            <a:spLocks noGrp="1"/>
          </p:cNvSpPr>
          <p:nvPr>
            <p:ph type="title"/>
          </p:nvPr>
        </p:nvSpPr>
        <p:spPr>
          <a:xfrm>
            <a:off x="386020" y="179558"/>
            <a:ext cx="8229600" cy="648072"/>
          </a:xfrm>
        </p:spPr>
        <p:txBody>
          <a:bodyPr/>
          <a:lstStyle/>
          <a:p>
            <a:pPr algn="ctr"/>
            <a:r>
              <a:rPr lang="en-GB" sz="3200" b="1" dirty="0"/>
              <a:t>Dynamic risk assessment</a:t>
            </a:r>
          </a:p>
        </p:txBody>
      </p:sp>
      <p:sp>
        <p:nvSpPr>
          <p:cNvPr id="3" name="Content Placeholder 2">
            <a:extLst>
              <a:ext uri="{FF2B5EF4-FFF2-40B4-BE49-F238E27FC236}">
                <a16:creationId xmlns:a16="http://schemas.microsoft.com/office/drawing/2014/main" id="{A9C1872E-9C9D-4F64-BB4A-F5FAD0B1AE27}"/>
              </a:ext>
            </a:extLst>
          </p:cNvPr>
          <p:cNvSpPr>
            <a:spLocks noGrp="1"/>
          </p:cNvSpPr>
          <p:nvPr>
            <p:ph idx="1"/>
          </p:nvPr>
        </p:nvSpPr>
        <p:spPr>
          <a:xfrm>
            <a:off x="747008" y="1070986"/>
            <a:ext cx="7137360" cy="5055178"/>
          </a:xfrm>
        </p:spPr>
        <p:txBody>
          <a:bodyPr/>
          <a:lstStyle/>
          <a:p>
            <a:pPr marL="457200" indent="-457200">
              <a:buClr>
                <a:schemeClr val="tx1"/>
              </a:buClr>
              <a:buFont typeface="+mj-lt"/>
              <a:buAutoNum type="arabicPeriod"/>
              <a:tabLst>
                <a:tab pos="1343025" algn="l"/>
              </a:tabLst>
            </a:pPr>
            <a:r>
              <a:rPr lang="en-US" sz="2400" dirty="0">
                <a:latin typeface="+mj-lt"/>
              </a:rPr>
              <a:t>Pause – stop and be aware of your situation</a:t>
            </a:r>
          </a:p>
          <a:p>
            <a:pPr marL="457200" indent="-457200">
              <a:buClr>
                <a:schemeClr val="tx1"/>
              </a:buClr>
              <a:buFont typeface="+mj-lt"/>
              <a:buAutoNum type="arabicPeriod"/>
              <a:tabLst>
                <a:tab pos="1343025" algn="l"/>
              </a:tabLst>
            </a:pPr>
            <a:r>
              <a:rPr lang="en-US" sz="2400" dirty="0" err="1">
                <a:latin typeface="+mj-lt"/>
              </a:rPr>
              <a:t>Recognise</a:t>
            </a:r>
            <a:r>
              <a:rPr lang="en-US" sz="2400" dirty="0">
                <a:latin typeface="+mj-lt"/>
              </a:rPr>
              <a:t> hazards - anything that may cause harm </a:t>
            </a:r>
          </a:p>
          <a:p>
            <a:pPr marL="457200" indent="-457200">
              <a:buClr>
                <a:schemeClr val="tx1"/>
              </a:buClr>
              <a:buFont typeface="+mj-lt"/>
              <a:buAutoNum type="arabicPeriod"/>
              <a:tabLst>
                <a:tab pos="1343025" algn="l"/>
              </a:tabLst>
            </a:pPr>
            <a:r>
              <a:rPr lang="en-US" sz="2400" dirty="0">
                <a:latin typeface="+mj-lt"/>
              </a:rPr>
              <a:t>Identify who may be harmed, and how</a:t>
            </a:r>
          </a:p>
          <a:p>
            <a:pPr marL="457200" indent="-457200">
              <a:buClr>
                <a:schemeClr val="tx1"/>
              </a:buClr>
              <a:buFont typeface="+mj-lt"/>
              <a:buAutoNum type="arabicPeriod"/>
              <a:tabLst>
                <a:tab pos="1343025" algn="l"/>
              </a:tabLst>
            </a:pPr>
            <a:r>
              <a:rPr lang="en-US" sz="2400" dirty="0">
                <a:latin typeface="+mj-lt"/>
              </a:rPr>
              <a:t>Assess the risks </a:t>
            </a:r>
          </a:p>
          <a:p>
            <a:pPr marL="457200" indent="-457200">
              <a:buClr>
                <a:schemeClr val="tx1"/>
              </a:buClr>
              <a:buFont typeface="+mj-lt"/>
              <a:buAutoNum type="arabicPeriod"/>
              <a:tabLst>
                <a:tab pos="1343025" algn="l"/>
              </a:tabLst>
            </a:pPr>
            <a:r>
              <a:rPr lang="en-US" sz="2400" dirty="0">
                <a:latin typeface="+mj-lt"/>
              </a:rPr>
              <a:t>Identify your options </a:t>
            </a:r>
          </a:p>
          <a:p>
            <a:pPr marL="457200" indent="-457200">
              <a:buClr>
                <a:schemeClr val="tx1"/>
              </a:buClr>
              <a:buFont typeface="+mj-lt"/>
              <a:buAutoNum type="arabicPeriod"/>
              <a:tabLst>
                <a:tab pos="1343025" algn="l"/>
              </a:tabLst>
            </a:pPr>
            <a:r>
              <a:rPr lang="en-US" sz="2400" dirty="0">
                <a:latin typeface="+mj-lt"/>
              </a:rPr>
              <a:t>Choose the most appropriate option</a:t>
            </a:r>
          </a:p>
          <a:p>
            <a:pPr marL="457200" indent="-457200">
              <a:buClr>
                <a:schemeClr val="tx1"/>
              </a:buClr>
              <a:buFont typeface="+mj-lt"/>
              <a:buAutoNum type="arabicPeriod"/>
              <a:tabLst>
                <a:tab pos="1343025" algn="l"/>
              </a:tabLst>
            </a:pPr>
            <a:r>
              <a:rPr lang="en-US" sz="2400" dirty="0">
                <a:latin typeface="+mj-lt"/>
              </a:rPr>
              <a:t>Note your findings, thoughts and decisions</a:t>
            </a:r>
          </a:p>
          <a:p>
            <a:pPr marL="457200" indent="-457200">
              <a:buClr>
                <a:schemeClr val="tx1"/>
              </a:buClr>
              <a:buFont typeface="+mj-lt"/>
              <a:buAutoNum type="arabicPeriod"/>
              <a:tabLst>
                <a:tab pos="1343025" algn="l"/>
              </a:tabLst>
            </a:pPr>
            <a:r>
              <a:rPr lang="en-US" sz="2400" dirty="0">
                <a:latin typeface="+mj-lt"/>
              </a:rPr>
              <a:t>Enact your choice </a:t>
            </a:r>
          </a:p>
          <a:p>
            <a:pPr marL="457200" indent="-457200">
              <a:buClr>
                <a:schemeClr val="tx1"/>
              </a:buClr>
              <a:buFont typeface="+mj-lt"/>
              <a:buAutoNum type="arabicPeriod"/>
              <a:tabLst>
                <a:tab pos="1343025" algn="l"/>
              </a:tabLst>
            </a:pPr>
            <a:r>
              <a:rPr lang="en-US" sz="2400" dirty="0">
                <a:latin typeface="+mj-lt"/>
              </a:rPr>
              <a:t>Review the written risk assessment</a:t>
            </a:r>
          </a:p>
          <a:p>
            <a:endParaRPr lang="en-GB" dirty="0"/>
          </a:p>
        </p:txBody>
      </p:sp>
      <p:sp>
        <p:nvSpPr>
          <p:cNvPr id="4" name="Slide Number Placeholder 3">
            <a:extLst>
              <a:ext uri="{FF2B5EF4-FFF2-40B4-BE49-F238E27FC236}">
                <a16:creationId xmlns:a16="http://schemas.microsoft.com/office/drawing/2014/main" id="{72E4751B-CBCB-431C-B401-8DBD2FA1C51E}"/>
              </a:ext>
            </a:extLst>
          </p:cNvPr>
          <p:cNvSpPr>
            <a:spLocks noGrp="1"/>
          </p:cNvSpPr>
          <p:nvPr>
            <p:ph type="sldNum" sz="quarter" idx="12"/>
          </p:nvPr>
        </p:nvSpPr>
        <p:spPr>
          <a:xfrm>
            <a:off x="7020272" y="652534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09F223E2-72DC-440C-99C7-6CC3871F9183}"/>
              </a:ext>
            </a:extLst>
          </p:cNvPr>
          <p:cNvSpPr/>
          <p:nvPr/>
        </p:nvSpPr>
        <p:spPr>
          <a:xfrm>
            <a:off x="4793245" y="5682724"/>
            <a:ext cx="1531086" cy="983479"/>
          </a:xfrm>
          <a:prstGeom prst="roundRect">
            <a:avLst/>
          </a:prstGeom>
          <a:solidFill>
            <a:srgbClr val="ED5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THINK</a:t>
            </a:r>
          </a:p>
        </p:txBody>
      </p:sp>
      <p:sp>
        <p:nvSpPr>
          <p:cNvPr id="12" name="Arrow: Down 11">
            <a:extLst>
              <a:ext uri="{FF2B5EF4-FFF2-40B4-BE49-F238E27FC236}">
                <a16:creationId xmlns:a16="http://schemas.microsoft.com/office/drawing/2014/main" id="{257B5386-6F6F-41E6-8EBF-0578D94688D0}"/>
              </a:ext>
            </a:extLst>
          </p:cNvPr>
          <p:cNvSpPr/>
          <p:nvPr/>
        </p:nvSpPr>
        <p:spPr>
          <a:xfrm rot="16200000">
            <a:off x="2142756" y="5894953"/>
            <a:ext cx="565494" cy="55902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Arrow: Down 12">
            <a:extLst>
              <a:ext uri="{FF2B5EF4-FFF2-40B4-BE49-F238E27FC236}">
                <a16:creationId xmlns:a16="http://schemas.microsoft.com/office/drawing/2014/main" id="{C0D195EF-3D74-4DE3-AEDE-B53D9EF38E26}"/>
              </a:ext>
            </a:extLst>
          </p:cNvPr>
          <p:cNvSpPr/>
          <p:nvPr/>
        </p:nvSpPr>
        <p:spPr>
          <a:xfrm rot="16200000">
            <a:off x="4218073" y="5899098"/>
            <a:ext cx="565494" cy="55902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9EDBDECE-B171-45D9-ACCA-8C6DB28C55A0}"/>
              </a:ext>
            </a:extLst>
          </p:cNvPr>
          <p:cNvSpPr/>
          <p:nvPr/>
        </p:nvSpPr>
        <p:spPr>
          <a:xfrm>
            <a:off x="2705013" y="5682722"/>
            <a:ext cx="1531086" cy="98347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LOOK</a:t>
            </a:r>
          </a:p>
        </p:txBody>
      </p:sp>
      <p:sp>
        <p:nvSpPr>
          <p:cNvPr id="5" name="Rectangle: Rounded Corners 4">
            <a:extLst>
              <a:ext uri="{FF2B5EF4-FFF2-40B4-BE49-F238E27FC236}">
                <a16:creationId xmlns:a16="http://schemas.microsoft.com/office/drawing/2014/main" id="{3214A882-97EC-4F1E-B924-FDE822C348EA}"/>
              </a:ext>
            </a:extLst>
          </p:cNvPr>
          <p:cNvSpPr/>
          <p:nvPr/>
        </p:nvSpPr>
        <p:spPr>
          <a:xfrm>
            <a:off x="611560" y="5682724"/>
            <a:ext cx="1531086" cy="98347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PAUSE</a:t>
            </a:r>
          </a:p>
        </p:txBody>
      </p:sp>
      <p:sp>
        <p:nvSpPr>
          <p:cNvPr id="15" name="TextBox 14">
            <a:extLst>
              <a:ext uri="{FF2B5EF4-FFF2-40B4-BE49-F238E27FC236}">
                <a16:creationId xmlns:a16="http://schemas.microsoft.com/office/drawing/2014/main" id="{05B76F29-7B04-4C0A-B996-759D7C90EFA0}"/>
              </a:ext>
            </a:extLst>
          </p:cNvPr>
          <p:cNvSpPr txBox="1"/>
          <p:nvPr/>
        </p:nvSpPr>
        <p:spPr>
          <a:xfrm>
            <a:off x="0" y="5258928"/>
            <a:ext cx="91440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Dynamic Risk Assessment</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17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7" grpId="0" animBg="1"/>
      <p:bldP spid="16" grpId="0" animBg="1"/>
      <p:bldP spid="10" grpId="0" animBg="1"/>
      <p:bldP spid="11" grpId="0" animBg="1"/>
      <p:bldP spid="4" grpId="0"/>
      <p:bldP spid="7" grpId="0" animBg="1"/>
      <p:bldP spid="12" grpId="0" animBg="1"/>
      <p:bldP spid="13" grpId="0" animBg="1"/>
      <p:bldP spid="6" grpId="0" animBg="1"/>
      <p:bldP spid="5" grpId="0" animBg="1"/>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8AD84-E87C-4054-A0A3-9EE1E6825992}"/>
              </a:ext>
            </a:extLst>
          </p:cNvPr>
          <p:cNvSpPr>
            <a:spLocks noGrp="1"/>
          </p:cNvSpPr>
          <p:nvPr>
            <p:ph type="title"/>
          </p:nvPr>
        </p:nvSpPr>
        <p:spPr>
          <a:xfrm>
            <a:off x="457200" y="268273"/>
            <a:ext cx="8229600" cy="648072"/>
          </a:xfrm>
        </p:spPr>
        <p:txBody>
          <a:bodyPr/>
          <a:lstStyle/>
          <a:p>
            <a:pPr algn="ctr"/>
            <a:r>
              <a:rPr lang="en-US" sz="3200" b="1" dirty="0"/>
              <a:t>Your role after a flood</a:t>
            </a:r>
            <a:endParaRPr lang="en-GB" sz="3200" b="1" dirty="0"/>
          </a:p>
        </p:txBody>
      </p:sp>
      <p:sp>
        <p:nvSpPr>
          <p:cNvPr id="3" name="Content Placeholder 2">
            <a:extLst>
              <a:ext uri="{FF2B5EF4-FFF2-40B4-BE49-F238E27FC236}">
                <a16:creationId xmlns:a16="http://schemas.microsoft.com/office/drawing/2014/main" id="{68A8D584-82C0-4353-B2B0-640805DBDE72}"/>
              </a:ext>
            </a:extLst>
          </p:cNvPr>
          <p:cNvSpPr>
            <a:spLocks noGrp="1"/>
          </p:cNvSpPr>
          <p:nvPr>
            <p:ph idx="1"/>
          </p:nvPr>
        </p:nvSpPr>
        <p:spPr>
          <a:xfrm>
            <a:off x="457200" y="1498949"/>
            <a:ext cx="8229600" cy="4857403"/>
          </a:xfrm>
        </p:spPr>
        <p:txBody>
          <a:bodyPr/>
          <a:lstStyle/>
          <a:p>
            <a:pPr>
              <a:spcBef>
                <a:spcPts val="0"/>
              </a:spcBef>
              <a:spcAft>
                <a:spcPts val="900"/>
              </a:spcAft>
            </a:pPr>
            <a:r>
              <a:rPr lang="en-GB" sz="2400" dirty="0">
                <a:cs typeface="Arial" panose="020B0604020202020204" pitchFamily="34" charset="0"/>
              </a:rPr>
              <a:t>Submit flood information you have collected</a:t>
            </a:r>
          </a:p>
          <a:p>
            <a:pPr>
              <a:spcBef>
                <a:spcPts val="0"/>
              </a:spcBef>
              <a:spcAft>
                <a:spcPts val="900"/>
              </a:spcAft>
            </a:pPr>
            <a:r>
              <a:rPr lang="en-GB" sz="2400" dirty="0">
                <a:cs typeface="Arial" panose="020B0604020202020204" pitchFamily="34" charset="0"/>
              </a:rPr>
              <a:t>Help to support and relay information to the community</a:t>
            </a:r>
          </a:p>
          <a:p>
            <a:pPr>
              <a:spcBef>
                <a:spcPts val="0"/>
              </a:spcBef>
              <a:spcAft>
                <a:spcPts val="900"/>
              </a:spcAft>
            </a:pPr>
            <a:r>
              <a:rPr lang="en-GB" sz="2400" dirty="0">
                <a:cs typeface="Arial" panose="020B0604020202020204" pitchFamily="34" charset="0"/>
              </a:rPr>
              <a:t>Replenish and replace your group’s items as needed</a:t>
            </a:r>
          </a:p>
          <a:p>
            <a:pPr>
              <a:spcBef>
                <a:spcPts val="0"/>
              </a:spcBef>
              <a:spcAft>
                <a:spcPts val="900"/>
              </a:spcAft>
            </a:pPr>
            <a:r>
              <a:rPr lang="en-GB" sz="2400" dirty="0">
                <a:cs typeface="Arial" panose="020B0604020202020204" pitchFamily="34" charset="0"/>
              </a:rPr>
              <a:t>Assist at community meetings</a:t>
            </a:r>
          </a:p>
          <a:p>
            <a:pPr>
              <a:spcBef>
                <a:spcPts val="0"/>
              </a:spcBef>
              <a:spcAft>
                <a:spcPts val="900"/>
              </a:spcAft>
            </a:pPr>
            <a:r>
              <a:rPr lang="en-GB" sz="2400" dirty="0"/>
              <a:t>Review and u</a:t>
            </a:r>
            <a:r>
              <a:rPr lang="en-GB" sz="2400" dirty="0">
                <a:cs typeface="Arial" panose="020B0604020202020204" pitchFamily="34" charset="0"/>
              </a:rPr>
              <a:t>pdate flood plan</a:t>
            </a:r>
          </a:p>
          <a:p>
            <a:pPr>
              <a:spcBef>
                <a:spcPts val="0"/>
              </a:spcBef>
              <a:spcAft>
                <a:spcPts val="900"/>
              </a:spcAft>
            </a:pPr>
            <a:r>
              <a:rPr lang="en-GB" sz="2400" dirty="0">
                <a:cs typeface="Arial" panose="020B0604020202020204" pitchFamily="34" charset="0"/>
              </a:rPr>
              <a:t>Look for more volunteers</a:t>
            </a:r>
          </a:p>
          <a:p>
            <a:pPr>
              <a:spcBef>
                <a:spcPts val="0"/>
              </a:spcBef>
              <a:spcAft>
                <a:spcPts val="900"/>
              </a:spcAft>
            </a:pPr>
            <a:r>
              <a:rPr lang="en-GB" sz="2400" dirty="0">
                <a:cs typeface="Arial" panose="020B0604020202020204" pitchFamily="34" charset="0"/>
              </a:rPr>
              <a:t>Update training and skills</a:t>
            </a:r>
          </a:p>
          <a:p>
            <a:endParaRPr lang="en-GB" dirty="0"/>
          </a:p>
        </p:txBody>
      </p:sp>
      <p:sp>
        <p:nvSpPr>
          <p:cNvPr id="4" name="Slide Number Placeholder 3">
            <a:extLst>
              <a:ext uri="{FF2B5EF4-FFF2-40B4-BE49-F238E27FC236}">
                <a16:creationId xmlns:a16="http://schemas.microsoft.com/office/drawing/2014/main" id="{24AB6D97-07C2-4CB9-AF4D-5349F7F91C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3">
            <a:extLst>
              <a:ext uri="{FF2B5EF4-FFF2-40B4-BE49-F238E27FC236}">
                <a16:creationId xmlns:a16="http://schemas.microsoft.com/office/drawing/2014/main" id="{027958BC-3F52-4159-86E6-AC88540BB83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69869" y="3785594"/>
            <a:ext cx="3294366" cy="227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229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398E-7EF8-494B-9869-2E3F477B3AF7}"/>
              </a:ext>
            </a:extLst>
          </p:cNvPr>
          <p:cNvSpPr>
            <a:spLocks noGrp="1"/>
          </p:cNvSpPr>
          <p:nvPr>
            <p:ph type="title"/>
          </p:nvPr>
        </p:nvSpPr>
        <p:spPr>
          <a:xfrm>
            <a:off x="436110" y="194319"/>
            <a:ext cx="8229600" cy="648072"/>
          </a:xfrm>
        </p:spPr>
        <p:txBody>
          <a:bodyPr/>
          <a:lstStyle/>
          <a:p>
            <a:pPr algn="ctr"/>
            <a:r>
              <a:rPr lang="en-US" sz="3200" b="1" dirty="0"/>
              <a:t>Flood Volunteer PPE</a:t>
            </a:r>
            <a:endParaRPr lang="en-GB" sz="3200" b="1" dirty="0"/>
          </a:p>
        </p:txBody>
      </p:sp>
      <p:sp>
        <p:nvSpPr>
          <p:cNvPr id="4" name="Slide Number Placeholder 3">
            <a:extLst>
              <a:ext uri="{FF2B5EF4-FFF2-40B4-BE49-F238E27FC236}">
                <a16:creationId xmlns:a16="http://schemas.microsoft.com/office/drawing/2014/main" id="{E5C05B5F-6EC8-454E-8466-E9B158D37E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Content Placeholder 1">
            <a:extLst>
              <a:ext uri="{FF2B5EF4-FFF2-40B4-BE49-F238E27FC236}">
                <a16:creationId xmlns:a16="http://schemas.microsoft.com/office/drawing/2014/main" id="{403F8B19-4FEC-4993-A738-9BB5870F2F7E}"/>
              </a:ext>
            </a:extLst>
          </p:cNvPr>
          <p:cNvSpPr>
            <a:spLocks noGrp="1"/>
          </p:cNvSpPr>
          <p:nvPr>
            <p:ph idx="1"/>
          </p:nvPr>
        </p:nvSpPr>
        <p:spPr>
          <a:xfrm>
            <a:off x="436110" y="1560702"/>
            <a:ext cx="6628719" cy="4469983"/>
          </a:xfrm>
        </p:spPr>
        <p:txBody>
          <a:bodyPr>
            <a:normAutofit/>
          </a:bodyPr>
          <a:lstStyle/>
          <a:p>
            <a:pPr>
              <a:spcBef>
                <a:spcPts val="0"/>
              </a:spcBef>
              <a:spcAft>
                <a:spcPts val="900"/>
              </a:spcAft>
            </a:pPr>
            <a:r>
              <a:rPr lang="en-GB" sz="2000" dirty="0"/>
              <a:t>Hi-vis clothing</a:t>
            </a:r>
          </a:p>
          <a:p>
            <a:pPr>
              <a:spcBef>
                <a:spcPts val="0"/>
              </a:spcBef>
              <a:spcAft>
                <a:spcPts val="900"/>
              </a:spcAft>
            </a:pPr>
            <a:r>
              <a:rPr lang="en-GB" sz="2000" dirty="0"/>
              <a:t>Wellington boots</a:t>
            </a:r>
          </a:p>
          <a:p>
            <a:pPr>
              <a:spcBef>
                <a:spcPts val="0"/>
              </a:spcBef>
              <a:spcAft>
                <a:spcPts val="900"/>
              </a:spcAft>
            </a:pPr>
            <a:r>
              <a:rPr lang="en-GB" sz="2000" dirty="0"/>
              <a:t>Waterproof gloves</a:t>
            </a:r>
          </a:p>
          <a:p>
            <a:pPr>
              <a:spcBef>
                <a:spcPts val="0"/>
              </a:spcBef>
              <a:spcAft>
                <a:spcPts val="900"/>
              </a:spcAft>
            </a:pPr>
            <a:r>
              <a:rPr lang="en-GB" sz="2000" dirty="0"/>
              <a:t>Head / handheld torch</a:t>
            </a:r>
          </a:p>
          <a:p>
            <a:pPr>
              <a:spcBef>
                <a:spcPts val="0"/>
              </a:spcBef>
              <a:spcAft>
                <a:spcPts val="900"/>
              </a:spcAft>
            </a:pPr>
            <a:r>
              <a:rPr lang="en-GB" sz="2000" dirty="0"/>
              <a:t>Hand sanitiser</a:t>
            </a:r>
          </a:p>
          <a:p>
            <a:pPr>
              <a:spcBef>
                <a:spcPts val="0"/>
              </a:spcBef>
              <a:spcAft>
                <a:spcPts val="900"/>
              </a:spcAft>
            </a:pPr>
            <a:r>
              <a:rPr lang="en-GB" sz="2000" dirty="0"/>
              <a:t>Layered clothing</a:t>
            </a:r>
          </a:p>
          <a:p>
            <a:pPr>
              <a:spcBef>
                <a:spcPts val="0"/>
              </a:spcBef>
              <a:spcAft>
                <a:spcPts val="900"/>
              </a:spcAft>
            </a:pPr>
            <a:r>
              <a:rPr lang="en-GB" sz="2000" dirty="0"/>
              <a:t>Bottle of water </a:t>
            </a:r>
          </a:p>
          <a:p>
            <a:pPr>
              <a:spcBef>
                <a:spcPts val="0"/>
              </a:spcBef>
              <a:spcAft>
                <a:spcPts val="900"/>
              </a:spcAft>
            </a:pPr>
            <a:r>
              <a:rPr lang="en-GB" sz="2000" dirty="0"/>
              <a:t>High energy snack </a:t>
            </a:r>
          </a:p>
          <a:p>
            <a:pPr lvl="1">
              <a:spcBef>
                <a:spcPts val="0"/>
              </a:spcBef>
              <a:spcAft>
                <a:spcPts val="900"/>
              </a:spcAft>
            </a:pPr>
            <a:r>
              <a:rPr lang="en-GB" sz="2000" dirty="0">
                <a:latin typeface="Lato" panose="020F0502020204030203" pitchFamily="34" charset="0"/>
              </a:rPr>
              <a:t>(not recommended to eat around flood water).</a:t>
            </a:r>
          </a:p>
          <a:p>
            <a:endParaRPr lang="en-GB" sz="1500" dirty="0">
              <a:cs typeface="Arial" panose="020B0604020202020204" pitchFamily="34" charset="0"/>
            </a:endParaRPr>
          </a:p>
          <a:p>
            <a:pPr marL="0" indent="0">
              <a:buNone/>
            </a:pPr>
            <a:endParaRPr lang="en-GB" sz="1500" dirty="0">
              <a:cs typeface="Arial" panose="020B0604020202020204" pitchFamily="34" charset="0"/>
            </a:endParaRPr>
          </a:p>
        </p:txBody>
      </p:sp>
      <p:pic>
        <p:nvPicPr>
          <p:cNvPr id="6" name="Picture 2" descr="Image result for hi vis jacket and trousers">
            <a:extLst>
              <a:ext uri="{FF2B5EF4-FFF2-40B4-BE49-F238E27FC236}">
                <a16:creationId xmlns:a16="http://schemas.microsoft.com/office/drawing/2014/main" id="{53584CF2-A23C-4B1D-AA70-EE4962DBD31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7275"/>
          <a:stretch/>
        </p:blipFill>
        <p:spPr bwMode="auto">
          <a:xfrm>
            <a:off x="3672655" y="5573617"/>
            <a:ext cx="563096" cy="887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wellington boots">
            <a:extLst>
              <a:ext uri="{FF2B5EF4-FFF2-40B4-BE49-F238E27FC236}">
                <a16:creationId xmlns:a16="http://schemas.microsoft.com/office/drawing/2014/main" id="{9918AD5E-AAF7-44E7-B82B-8A0E2D17FC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8818" y="5549523"/>
            <a:ext cx="922940" cy="9229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Related image">
            <a:extLst>
              <a:ext uri="{FF2B5EF4-FFF2-40B4-BE49-F238E27FC236}">
                <a16:creationId xmlns:a16="http://schemas.microsoft.com/office/drawing/2014/main" id="{6EF68209-FD02-4E03-90B5-7CA324B286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952793" y="5614737"/>
            <a:ext cx="817134" cy="8050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head torch">
            <a:extLst>
              <a:ext uri="{FF2B5EF4-FFF2-40B4-BE49-F238E27FC236}">
                <a16:creationId xmlns:a16="http://schemas.microsoft.com/office/drawing/2014/main" id="{09873159-43CB-4724-87B5-61E20E945FB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233" b="9236"/>
          <a:stretch/>
        </p:blipFill>
        <p:spPr bwMode="auto">
          <a:xfrm>
            <a:off x="436110" y="5608569"/>
            <a:ext cx="800644" cy="75378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33BD774-9D82-432B-A213-14BB518142EB}"/>
              </a:ext>
            </a:extLst>
          </p:cNvPr>
          <p:cNvGrpSpPr/>
          <p:nvPr/>
        </p:nvGrpSpPr>
        <p:grpSpPr>
          <a:xfrm>
            <a:off x="5338428" y="1433966"/>
            <a:ext cx="3348372" cy="1695919"/>
            <a:chOff x="1799163" y="3979718"/>
            <a:chExt cx="4608512" cy="2318039"/>
          </a:xfrm>
        </p:grpSpPr>
        <p:grpSp>
          <p:nvGrpSpPr>
            <p:cNvPr id="11" name="Group 10">
              <a:extLst>
                <a:ext uri="{FF2B5EF4-FFF2-40B4-BE49-F238E27FC236}">
                  <a16:creationId xmlns:a16="http://schemas.microsoft.com/office/drawing/2014/main" id="{7EFBCDA8-2DDF-43D5-A482-E14B3527012E}"/>
                </a:ext>
              </a:extLst>
            </p:cNvPr>
            <p:cNvGrpSpPr/>
            <p:nvPr/>
          </p:nvGrpSpPr>
          <p:grpSpPr>
            <a:xfrm>
              <a:off x="1799163" y="4083427"/>
              <a:ext cx="4608512" cy="2138477"/>
              <a:chOff x="3023300" y="4164511"/>
              <a:chExt cx="4608512" cy="2138477"/>
            </a:xfrm>
          </p:grpSpPr>
          <p:sp>
            <p:nvSpPr>
              <p:cNvPr id="13" name="TextBox 12">
                <a:extLst>
                  <a:ext uri="{FF2B5EF4-FFF2-40B4-BE49-F238E27FC236}">
                    <a16:creationId xmlns:a16="http://schemas.microsoft.com/office/drawing/2014/main" id="{BD4DC953-2756-473B-8615-B54223FE9049}"/>
                  </a:ext>
                </a:extLst>
              </p:cNvPr>
              <p:cNvSpPr txBox="1"/>
              <p:nvPr/>
            </p:nvSpPr>
            <p:spPr>
              <a:xfrm>
                <a:off x="4468424" y="4264255"/>
                <a:ext cx="3163388" cy="20010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PPE: - </a:t>
                </a: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Whistle </a:t>
                </a:r>
              </a:p>
              <a:p>
                <a:pPr marL="870347"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Summon HELP</a:t>
                </a:r>
              </a:p>
              <a:p>
                <a:pPr marL="870347"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Get Attention</a:t>
                </a:r>
              </a:p>
              <a:p>
                <a:pPr marL="870347"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Message</a:t>
                </a:r>
              </a:p>
              <a:p>
                <a:pPr marL="870347"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Lato" panose="020F0502020204030203" pitchFamily="34" charset="0"/>
                    <a:ea typeface="+mn-ea"/>
                    <a:cs typeface="Arial" panose="020B0604020202020204" pitchFamily="34" charset="0"/>
                  </a:rPr>
                  <a:t>Stop Others</a:t>
                </a:r>
              </a:p>
            </p:txBody>
          </p:sp>
          <p:pic>
            <p:nvPicPr>
              <p:cNvPr id="14" name="Picture 13" descr="A close-up of a pumpkin&#10;&#10;Description automatically generated with low confidence">
                <a:extLst>
                  <a:ext uri="{FF2B5EF4-FFF2-40B4-BE49-F238E27FC236}">
                    <a16:creationId xmlns:a16="http://schemas.microsoft.com/office/drawing/2014/main" id="{FA17B68C-9994-4A21-9F67-B9E94F037FC7}"/>
                  </a:ext>
                </a:extLst>
              </p:cNvPr>
              <p:cNvPicPr>
                <a:picLocks noChangeAspect="1"/>
              </p:cNvPicPr>
              <p:nvPr/>
            </p:nvPicPr>
            <p:blipFill rotWithShape="1">
              <a:blip r:embed="rId7">
                <a:extLst>
                  <a:ext uri="{28A0092B-C50C-407E-A947-70E740481C1C}">
                    <a14:useLocalDpi xmlns:a14="http://schemas.microsoft.com/office/drawing/2010/main" val="0"/>
                  </a:ext>
                </a:extLst>
              </a:blip>
              <a:srcRect t="217" r="5921" b="-1"/>
              <a:stretch/>
            </p:blipFill>
            <p:spPr>
              <a:xfrm>
                <a:off x="3023300" y="4164511"/>
                <a:ext cx="2016223" cy="2138477"/>
              </a:xfrm>
              <a:prstGeom prst="snip1Rect">
                <a:avLst>
                  <a:gd name="adj" fmla="val 50000"/>
                </a:avLst>
              </a:prstGeom>
            </p:spPr>
          </p:pic>
        </p:grpSp>
        <p:sp>
          <p:nvSpPr>
            <p:cNvPr id="12" name="Rectangle: Rounded Corners 11">
              <a:extLst>
                <a:ext uri="{FF2B5EF4-FFF2-40B4-BE49-F238E27FC236}">
                  <a16:creationId xmlns:a16="http://schemas.microsoft.com/office/drawing/2014/main" id="{F6476A2D-8171-4E94-9C07-341814E3103E}"/>
                </a:ext>
              </a:extLst>
            </p:cNvPr>
            <p:cNvSpPr/>
            <p:nvPr/>
          </p:nvSpPr>
          <p:spPr>
            <a:xfrm>
              <a:off x="1831211" y="3979718"/>
              <a:ext cx="4576464" cy="2318039"/>
            </a:xfrm>
            <a:prstGeom prst="roundRect">
              <a:avLst>
                <a:gd name="adj" fmla="val 4303"/>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94DB52A3-FE10-449D-81C3-36270228BF34}"/>
              </a:ext>
            </a:extLst>
          </p:cNvPr>
          <p:cNvPicPr>
            <a:picLocks noChangeAspect="1"/>
          </p:cNvPicPr>
          <p:nvPr/>
        </p:nvPicPr>
        <p:blipFill rotWithShape="1">
          <a:blip r:embed="rId8"/>
          <a:srcRect l="10544" r="12445"/>
          <a:stretch/>
        </p:blipFill>
        <p:spPr>
          <a:xfrm>
            <a:off x="6929644" y="3378900"/>
            <a:ext cx="1543227" cy="1202331"/>
          </a:xfrm>
          <a:prstGeom prst="rect">
            <a:avLst/>
          </a:prstGeom>
        </p:spPr>
      </p:pic>
      <p:pic>
        <p:nvPicPr>
          <p:cNvPr id="16" name="Picture 2" descr="Professional Walkie Talkies for Adults, Rechargeable PMR Two Way Radios, 2  Way Radios Walky Talky Survival Gear and Equipment: Amazon.co.uk:  Electronics &amp; Photo">
            <a:extLst>
              <a:ext uri="{FF2B5EF4-FFF2-40B4-BE49-F238E27FC236}">
                <a16:creationId xmlns:a16="http://schemas.microsoft.com/office/drawing/2014/main" id="{1E9EA3A7-CD9C-4F19-8133-C1FEE3B320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4111" y="5199442"/>
            <a:ext cx="922940" cy="127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50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4A5F2-4AA8-4F26-9AE2-CDC07D6C6D48}"/>
              </a:ext>
            </a:extLst>
          </p:cNvPr>
          <p:cNvSpPr>
            <a:spLocks noGrp="1"/>
          </p:cNvSpPr>
          <p:nvPr>
            <p:ph type="title"/>
          </p:nvPr>
        </p:nvSpPr>
        <p:spPr>
          <a:xfrm>
            <a:off x="315683" y="181558"/>
            <a:ext cx="8229600" cy="648072"/>
          </a:xfrm>
        </p:spPr>
        <p:txBody>
          <a:bodyPr/>
          <a:lstStyle/>
          <a:p>
            <a:pPr algn="ctr"/>
            <a:r>
              <a:rPr lang="en-US" sz="2800" b="1" dirty="0"/>
              <a:t>Community flood preparedness in </a:t>
            </a:r>
            <a:r>
              <a:rPr lang="en-US" sz="2800" b="1" dirty="0" err="1"/>
              <a:t>Rotherham</a:t>
            </a:r>
            <a:endParaRPr lang="en-GB" sz="2800" b="1" dirty="0"/>
          </a:p>
        </p:txBody>
      </p:sp>
      <p:sp>
        <p:nvSpPr>
          <p:cNvPr id="3" name="Content Placeholder 2">
            <a:extLst>
              <a:ext uri="{FF2B5EF4-FFF2-40B4-BE49-F238E27FC236}">
                <a16:creationId xmlns:a16="http://schemas.microsoft.com/office/drawing/2014/main" id="{85E78B42-E1D6-409C-A91C-C98EAA195FE3}"/>
              </a:ext>
            </a:extLst>
          </p:cNvPr>
          <p:cNvSpPr>
            <a:spLocks noGrp="1"/>
          </p:cNvSpPr>
          <p:nvPr>
            <p:ph idx="1"/>
          </p:nvPr>
        </p:nvSpPr>
        <p:spPr>
          <a:xfrm>
            <a:off x="457202" y="1450318"/>
            <a:ext cx="4931229" cy="4980299"/>
          </a:xfrm>
        </p:spPr>
        <p:txBody>
          <a:bodyPr>
            <a:normAutofit/>
          </a:bodyPr>
          <a:lstStyle/>
          <a:p>
            <a:pPr marL="0" indent="0">
              <a:lnSpc>
                <a:spcPct val="107000"/>
              </a:lnSpc>
              <a:spcAft>
                <a:spcPts val="800"/>
              </a:spcAft>
              <a:buNone/>
            </a:pPr>
            <a:r>
              <a:rPr lang="en-GB" sz="1800" b="1" dirty="0">
                <a:ea typeface="Calibri" panose="020F0502020204030204" pitchFamily="34" charset="0"/>
                <a:cs typeface="Times New Roman" panose="02020603050405020304" pitchFamily="18" charset="0"/>
              </a:rPr>
              <a:t>Parish Council Consortium</a:t>
            </a:r>
            <a:endParaRPr lang="en-GB" sz="1600" b="1" dirty="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err="1">
                <a:ea typeface="Calibri" panose="020F0502020204030204" pitchFamily="34" charset="0"/>
                <a:cs typeface="Times New Roman" panose="02020603050405020304" pitchFamily="18" charset="0"/>
              </a:rPr>
              <a:t>Anston</a:t>
            </a:r>
            <a:r>
              <a:rPr lang="en-GB" sz="1800" dirty="0">
                <a:ea typeface="Calibri" panose="020F0502020204030204" pitchFamily="34" charset="0"/>
                <a:cs typeface="Times New Roman" panose="02020603050405020304" pitchFamily="18" charset="0"/>
              </a:rPr>
              <a:t>, Dinnington, </a:t>
            </a:r>
            <a:r>
              <a:rPr lang="en-GB" sz="1800" dirty="0" err="1">
                <a:ea typeface="Calibri" panose="020F0502020204030204" pitchFamily="34" charset="0"/>
                <a:cs typeface="Times New Roman" panose="02020603050405020304" pitchFamily="18" charset="0"/>
              </a:rPr>
              <a:t>Todwick</a:t>
            </a:r>
            <a:r>
              <a:rPr lang="en-GB" sz="1800" dirty="0">
                <a:ea typeface="Calibri" panose="020F0502020204030204" pitchFamily="34" charset="0"/>
                <a:cs typeface="Times New Roman" panose="02020603050405020304" pitchFamily="18" charset="0"/>
              </a:rPr>
              <a:t>, Thurcroft, </a:t>
            </a:r>
            <a:r>
              <a:rPr lang="en-GB" sz="1800" dirty="0" err="1">
                <a:ea typeface="Calibri" panose="020F0502020204030204" pitchFamily="34" charset="0"/>
                <a:cs typeface="Times New Roman" panose="02020603050405020304" pitchFamily="18" charset="0"/>
              </a:rPr>
              <a:t>Catcliffe</a:t>
            </a:r>
            <a:r>
              <a:rPr lang="en-GB" sz="1800" dirty="0">
                <a:ea typeface="Calibri" panose="020F0502020204030204" pitchFamily="34" charset="0"/>
                <a:cs typeface="Times New Roman" panose="02020603050405020304" pitchFamily="18" charset="0"/>
              </a:rPr>
              <a:t> and </a:t>
            </a:r>
            <a:r>
              <a:rPr lang="en-GB" sz="1800" dirty="0" err="1">
                <a:ea typeface="Calibri" panose="020F0502020204030204" pitchFamily="34" charset="0"/>
                <a:cs typeface="Times New Roman" panose="02020603050405020304" pitchFamily="18" charset="0"/>
              </a:rPr>
              <a:t>Woodsetts</a:t>
            </a:r>
            <a:r>
              <a:rPr lang="en-GB" sz="1800" dirty="0">
                <a:ea typeface="Calibri" panose="020F0502020204030204" pitchFamily="34" charset="0"/>
                <a:cs typeface="Times New Roman" panose="02020603050405020304" pitchFamily="18" charset="0"/>
              </a:rPr>
              <a:t> Parish Councils</a:t>
            </a:r>
            <a:endParaRPr lang="en-GB" sz="1600" dirty="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ea typeface="Calibri" panose="020F0502020204030204" pitchFamily="34" charset="0"/>
                <a:cs typeface="Times New Roman" panose="02020603050405020304" pitchFamily="18" charset="0"/>
              </a:rPr>
              <a:t>£66k secured from </a:t>
            </a:r>
            <a:r>
              <a:rPr lang="en-GB" sz="1800" dirty="0">
                <a:ea typeface="Calibri" panose="020F0502020204030204" pitchFamily="34" charset="0"/>
                <a:cs typeface="Times New Roman" panose="02020603050405020304" pitchFamily="18" charset="0"/>
                <a:hlinkClick r:id="rId3"/>
              </a:rPr>
              <a:t>South Yorkshire Community Foundation</a:t>
            </a:r>
            <a:endParaRPr lang="en-GB" sz="1600" dirty="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ea typeface="Calibri" panose="020F0502020204030204" pitchFamily="34" charset="0"/>
                <a:cs typeface="Times New Roman" panose="02020603050405020304" pitchFamily="18" charset="0"/>
              </a:rPr>
              <a:t>To fund items to be shared across parishes, such as flood kits, pumps, storage containers, temporary emergency shelter resources, generator, portable lighting</a:t>
            </a:r>
          </a:p>
          <a:p>
            <a:pPr marL="342900" indent="-342900">
              <a:lnSpc>
                <a:spcPct val="107000"/>
              </a:lnSpc>
              <a:buFont typeface="Symbol" panose="05050102010706020507" pitchFamily="18" charset="2"/>
              <a:buChar char=""/>
            </a:pPr>
            <a:r>
              <a:rPr lang="en-GB" sz="1800" dirty="0">
                <a:ea typeface="Calibri" panose="020F0502020204030204" pitchFamily="34" charset="0"/>
                <a:cs typeface="Times New Roman" panose="02020603050405020304" pitchFamily="18" charset="0"/>
              </a:rPr>
              <a:t>Complements the strategic response</a:t>
            </a:r>
            <a:endParaRPr lang="en-GB" sz="1600" dirty="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ea typeface="Calibri" panose="020F0502020204030204" pitchFamily="34" charset="0"/>
                <a:cs typeface="Times New Roman" panose="02020603050405020304" pitchFamily="18" charset="0"/>
              </a:rPr>
              <a:t>Features a training and capacity building programme for successful delivery</a:t>
            </a:r>
            <a:endParaRPr lang="en-GB" sz="1600" dirty="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ea typeface="Calibri" panose="020F0502020204030204" pitchFamily="34" charset="0"/>
                <a:cs typeface="Times New Roman" panose="02020603050405020304" pitchFamily="18" charset="0"/>
              </a:rPr>
              <a:t>Potential to develop flood action group/s or flood warden schemes</a:t>
            </a:r>
            <a:endParaRPr lang="en-GB" sz="16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6599E3E-6493-491A-8776-7DC10CE28D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6F9E194-13DA-49A0-9DF8-D5FC8D96485E}"/>
              </a:ext>
            </a:extLst>
          </p:cNvPr>
          <p:cNvPicPr>
            <a:picLocks noChangeAspect="1"/>
          </p:cNvPicPr>
          <p:nvPr/>
        </p:nvPicPr>
        <p:blipFill>
          <a:blip r:embed="rId4"/>
          <a:stretch>
            <a:fillRect/>
          </a:stretch>
        </p:blipFill>
        <p:spPr>
          <a:xfrm>
            <a:off x="5497283" y="2788130"/>
            <a:ext cx="3505200" cy="1609725"/>
          </a:xfrm>
          <a:prstGeom prst="rect">
            <a:avLst/>
          </a:prstGeom>
        </p:spPr>
      </p:pic>
    </p:spTree>
    <p:extLst>
      <p:ext uri="{BB962C8B-B14F-4D97-AF65-F5344CB8AC3E}">
        <p14:creationId xmlns:p14="http://schemas.microsoft.com/office/powerpoint/2010/main" val="2412821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outdoor&#10;&#10;Description automatically generated">
            <a:extLst>
              <a:ext uri="{FF2B5EF4-FFF2-40B4-BE49-F238E27FC236}">
                <a16:creationId xmlns:a16="http://schemas.microsoft.com/office/drawing/2014/main" id="{0EB8A36D-E4B4-4332-9B67-6350C03BE3E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600200" y="1192720"/>
            <a:ext cx="5943600" cy="4472559"/>
          </a:xfrm>
          <a:prstGeom prst="rect">
            <a:avLst/>
          </a:prstGeom>
        </p:spPr>
      </p:pic>
    </p:spTree>
    <p:extLst>
      <p:ext uri="{BB962C8B-B14F-4D97-AF65-F5344CB8AC3E}">
        <p14:creationId xmlns:p14="http://schemas.microsoft.com/office/powerpoint/2010/main" val="1142923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4A5F2-4AA8-4F26-9AE2-CDC07D6C6D48}"/>
              </a:ext>
            </a:extLst>
          </p:cNvPr>
          <p:cNvSpPr>
            <a:spLocks noGrp="1"/>
          </p:cNvSpPr>
          <p:nvPr>
            <p:ph type="title"/>
          </p:nvPr>
        </p:nvSpPr>
        <p:spPr>
          <a:xfrm>
            <a:off x="315683" y="181558"/>
            <a:ext cx="8229600" cy="648072"/>
          </a:xfrm>
        </p:spPr>
        <p:txBody>
          <a:bodyPr/>
          <a:lstStyle/>
          <a:p>
            <a:pPr algn="ctr"/>
            <a:r>
              <a:rPr lang="en-US" sz="2800" b="1"/>
              <a:t>Community flood preparedness in Rotherham</a:t>
            </a:r>
            <a:endParaRPr lang="en-GB" sz="2800" b="1" dirty="0"/>
          </a:p>
        </p:txBody>
      </p:sp>
      <p:sp>
        <p:nvSpPr>
          <p:cNvPr id="4" name="Slide Number Placeholder 3">
            <a:extLst>
              <a:ext uri="{FF2B5EF4-FFF2-40B4-BE49-F238E27FC236}">
                <a16:creationId xmlns:a16="http://schemas.microsoft.com/office/drawing/2014/main" id="{46599E3E-6493-491A-8776-7DC10CE28D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 name="Picture 9" descr="A picture containing text, outdoor, sign&#10;&#10;Description automatically generated">
            <a:extLst>
              <a:ext uri="{FF2B5EF4-FFF2-40B4-BE49-F238E27FC236}">
                <a16:creationId xmlns:a16="http://schemas.microsoft.com/office/drawing/2014/main" id="{30BE5F7A-D061-4368-96B2-3CB0E275B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668" y="1446663"/>
            <a:ext cx="3537132" cy="4699242"/>
          </a:xfrm>
          <a:prstGeom prst="rect">
            <a:avLst/>
          </a:prstGeom>
        </p:spPr>
      </p:pic>
      <p:sp>
        <p:nvSpPr>
          <p:cNvPr id="12" name="Content Placeholder 11">
            <a:extLst>
              <a:ext uri="{FF2B5EF4-FFF2-40B4-BE49-F238E27FC236}">
                <a16:creationId xmlns:a16="http://schemas.microsoft.com/office/drawing/2014/main" id="{626B56EA-29A5-4714-8382-A1354CA948E0}"/>
              </a:ext>
            </a:extLst>
          </p:cNvPr>
          <p:cNvSpPr>
            <a:spLocks noGrp="1"/>
          </p:cNvSpPr>
          <p:nvPr>
            <p:ph idx="1"/>
          </p:nvPr>
        </p:nvSpPr>
        <p:spPr>
          <a:xfrm>
            <a:off x="393419" y="1446663"/>
            <a:ext cx="4397242" cy="4909691"/>
          </a:xfrm>
        </p:spPr>
        <p:txBody>
          <a:bodyPr>
            <a:normAutofit lnSpcReduction="10000"/>
          </a:bodyPr>
          <a:lstStyle/>
          <a:p>
            <a:pPr marL="0" indent="0">
              <a:lnSpc>
                <a:spcPct val="107000"/>
              </a:lnSpc>
              <a:spcAft>
                <a:spcPts val="800"/>
              </a:spcAft>
              <a:buNone/>
            </a:pPr>
            <a:r>
              <a:rPr lang="en-GB" sz="1800" b="1" dirty="0">
                <a:ea typeface="Calibri" panose="020F0502020204030204" pitchFamily="34" charset="0"/>
                <a:cs typeface="Times New Roman" panose="02020603050405020304" pitchFamily="18" charset="0"/>
              </a:rPr>
              <a:t>Dinnington / Laughton</a:t>
            </a:r>
          </a:p>
          <a:p>
            <a:pPr marL="342900" indent="-342900">
              <a:lnSpc>
                <a:spcPct val="107000"/>
              </a:lnSpc>
              <a:buFont typeface="Symbol" panose="05050102010706020507" pitchFamily="18" charset="2"/>
              <a:buChar char=""/>
            </a:pPr>
            <a:r>
              <a:rPr lang="en-GB" sz="1800" dirty="0">
                <a:ea typeface="Calibri" panose="020F0502020204030204" pitchFamily="34" charset="0"/>
                <a:cs typeface="Times New Roman" panose="02020603050405020304" pitchFamily="18" charset="0"/>
              </a:rPr>
              <a:t>Equipment purchased via the SYCF funding</a:t>
            </a:r>
          </a:p>
          <a:p>
            <a:pPr marL="342900" indent="-342900">
              <a:lnSpc>
                <a:spcPct val="107000"/>
              </a:lnSpc>
              <a:buFont typeface="Symbol" panose="05050102010706020507" pitchFamily="18" charset="2"/>
              <a:buChar char=""/>
            </a:pPr>
            <a:r>
              <a:rPr lang="en-GB" sz="1800" dirty="0">
                <a:ea typeface="Calibri" panose="020F0502020204030204" pitchFamily="34" charset="0"/>
                <a:cs typeface="Times New Roman" panose="02020603050405020304" pitchFamily="18" charset="0"/>
              </a:rPr>
              <a:t>‘</a:t>
            </a:r>
            <a:r>
              <a:rPr lang="en-GB" sz="1800" dirty="0">
                <a:ea typeface="Calibri" panose="020F0502020204030204" pitchFamily="34" charset="0"/>
                <a:cs typeface="Times New Roman" panose="02020603050405020304" pitchFamily="18" charset="0"/>
                <a:hlinkClick r:id="rId3"/>
              </a:rPr>
              <a:t>Connected by Water South Yorkshire</a:t>
            </a:r>
            <a:r>
              <a:rPr lang="en-GB" sz="1800" dirty="0">
                <a:ea typeface="Calibri" panose="020F0502020204030204" pitchFamily="34" charset="0"/>
                <a:cs typeface="Times New Roman" panose="02020603050405020304" pitchFamily="18" charset="0"/>
              </a:rPr>
              <a:t>’ pilot scheme with RMBC and Dinnington St. Johns Town Council. Leaflet for local residents produced, outlining roles and responsibilities.</a:t>
            </a:r>
          </a:p>
          <a:p>
            <a:pPr marL="342900" indent="-342900">
              <a:lnSpc>
                <a:spcPct val="107000"/>
              </a:lnSpc>
              <a:buFont typeface="Symbol" panose="05050102010706020507" pitchFamily="18" charset="2"/>
              <a:buChar char=""/>
            </a:pPr>
            <a:r>
              <a:rPr lang="en-GB" sz="1800" dirty="0">
                <a:ea typeface="Calibri" panose="020F0502020204030204" pitchFamily="34" charset="0"/>
                <a:cs typeface="Times New Roman" panose="02020603050405020304" pitchFamily="18" charset="0"/>
              </a:rPr>
              <a:t>Joint response to storms in February 2022 – Town Council deployed hydro-sacks, etc.</a:t>
            </a:r>
          </a:p>
          <a:p>
            <a:pPr marL="342900" indent="-342900">
              <a:lnSpc>
                <a:spcPct val="107000"/>
              </a:lnSpc>
              <a:spcAft>
                <a:spcPts val="800"/>
              </a:spcAft>
              <a:buFont typeface="Symbol" panose="05050102010706020507" pitchFamily="18" charset="2"/>
              <a:buChar char=""/>
            </a:pPr>
            <a:r>
              <a:rPr lang="en-GB" sz="1800" dirty="0">
                <a:ea typeface="Calibri" panose="020F0502020204030204" pitchFamily="34" charset="0"/>
                <a:cs typeface="Times New Roman" panose="02020603050405020304" pitchFamily="18" charset="0"/>
              </a:rPr>
              <a:t>Next step – ‘table-top’ exercise with to develop a better understanding of roles and ensure effective co-ordination when it comes to activating the emergency plan.</a:t>
            </a:r>
          </a:p>
          <a:p>
            <a:endParaRPr lang="en-GB" dirty="0"/>
          </a:p>
        </p:txBody>
      </p:sp>
    </p:spTree>
    <p:extLst>
      <p:ext uri="{BB962C8B-B14F-4D97-AF65-F5344CB8AC3E}">
        <p14:creationId xmlns:p14="http://schemas.microsoft.com/office/powerpoint/2010/main" val="2893569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6634-6FEF-4DC8-AEB7-3EAE57C19923}"/>
              </a:ext>
            </a:extLst>
          </p:cNvPr>
          <p:cNvSpPr>
            <a:spLocks noGrp="1"/>
          </p:cNvSpPr>
          <p:nvPr>
            <p:ph type="title"/>
          </p:nvPr>
        </p:nvSpPr>
        <p:spPr>
          <a:xfrm>
            <a:off x="185059" y="181558"/>
            <a:ext cx="8501743" cy="648072"/>
          </a:xfrm>
        </p:spPr>
        <p:txBody>
          <a:bodyPr/>
          <a:lstStyle/>
          <a:p>
            <a:pPr algn="ctr"/>
            <a:r>
              <a:rPr lang="en-US" sz="2800" b="1" dirty="0"/>
              <a:t>Community flood preparedness in </a:t>
            </a:r>
            <a:r>
              <a:rPr lang="en-US" sz="2800" b="1" dirty="0" err="1"/>
              <a:t>Rotherham</a:t>
            </a:r>
            <a:endParaRPr lang="en-GB" sz="2800" b="1" dirty="0"/>
          </a:p>
        </p:txBody>
      </p:sp>
      <p:sp>
        <p:nvSpPr>
          <p:cNvPr id="3" name="Content Placeholder 2">
            <a:extLst>
              <a:ext uri="{FF2B5EF4-FFF2-40B4-BE49-F238E27FC236}">
                <a16:creationId xmlns:a16="http://schemas.microsoft.com/office/drawing/2014/main" id="{7B2AC437-4479-420E-9C02-09757E7EB0DF}"/>
              </a:ext>
            </a:extLst>
          </p:cNvPr>
          <p:cNvSpPr>
            <a:spLocks noGrp="1"/>
          </p:cNvSpPr>
          <p:nvPr>
            <p:ph idx="1"/>
          </p:nvPr>
        </p:nvSpPr>
        <p:spPr>
          <a:xfrm>
            <a:off x="457200" y="1503626"/>
            <a:ext cx="3951027" cy="4773215"/>
          </a:xfrm>
        </p:spPr>
        <p:txBody>
          <a:bodyPr>
            <a:normAutofit lnSpcReduction="10000"/>
          </a:bodyPr>
          <a:lstStyle/>
          <a:p>
            <a:pPr marL="0" indent="0">
              <a:lnSpc>
                <a:spcPct val="107000"/>
              </a:lnSpc>
              <a:spcAft>
                <a:spcPts val="800"/>
              </a:spcAft>
              <a:buNone/>
            </a:pPr>
            <a:r>
              <a:rPr lang="en-GB" sz="1800" b="1" dirty="0">
                <a:ea typeface="Calibri" panose="020F0502020204030204" pitchFamily="34" charset="0"/>
                <a:cs typeface="Times New Roman" panose="02020603050405020304" pitchFamily="18" charset="0"/>
              </a:rPr>
              <a:t>Whiston</a:t>
            </a:r>
          </a:p>
          <a:p>
            <a:pPr marL="342900" indent="-342900">
              <a:lnSpc>
                <a:spcPct val="107000"/>
              </a:lnSpc>
              <a:buFont typeface="Symbol" panose="05050102010706020507" pitchFamily="18" charset="2"/>
              <a:buChar char=""/>
            </a:pPr>
            <a:r>
              <a:rPr lang="en-GB" sz="1800" dirty="0">
                <a:cs typeface="Times New Roman" panose="02020603050405020304" pitchFamily="18" charset="0"/>
              </a:rPr>
              <a:t>Parish Council has secured £12k from South Yorkshire Community Foundation. </a:t>
            </a:r>
          </a:p>
          <a:p>
            <a:pPr marL="342900" indent="-342900">
              <a:lnSpc>
                <a:spcPct val="107000"/>
              </a:lnSpc>
              <a:buFont typeface="Symbol" panose="05050102010706020507" pitchFamily="18" charset="2"/>
              <a:buChar char=""/>
            </a:pPr>
            <a:r>
              <a:rPr lang="en-GB" sz="1800" dirty="0">
                <a:cs typeface="Times New Roman" panose="02020603050405020304" pitchFamily="18" charset="0"/>
              </a:rPr>
              <a:t>Regular meetings / community events taking place between Ward Councillors, Parish Council, RMBC Drainage Team, Environment Agency and Yorkshire Water.</a:t>
            </a:r>
          </a:p>
          <a:p>
            <a:pPr marL="342900" indent="-342900">
              <a:lnSpc>
                <a:spcPct val="107000"/>
              </a:lnSpc>
              <a:buFont typeface="Symbol" panose="05050102010706020507" pitchFamily="18" charset="2"/>
              <a:buChar char=""/>
            </a:pPr>
            <a:r>
              <a:rPr lang="en-GB" sz="1800" dirty="0">
                <a:cs typeface="Times New Roman" panose="02020603050405020304" pitchFamily="18" charset="0"/>
              </a:rPr>
              <a:t>Clean up of Whiston Brook to take place</a:t>
            </a:r>
          </a:p>
          <a:p>
            <a:pPr marL="342900" indent="-342900">
              <a:lnSpc>
                <a:spcPct val="107000"/>
              </a:lnSpc>
              <a:buFont typeface="Symbol" panose="05050102010706020507" pitchFamily="18" charset="2"/>
              <a:buChar char=""/>
            </a:pPr>
            <a:r>
              <a:rPr lang="en-GB" sz="1800" dirty="0">
                <a:cs typeface="Times New Roman" panose="02020603050405020304" pitchFamily="18" charset="0"/>
              </a:rPr>
              <a:t>Next step - priority location for joint working under the Connected by Water South Yorkshire initiative</a:t>
            </a:r>
          </a:p>
          <a:p>
            <a:pPr marL="0" indent="0">
              <a:lnSpc>
                <a:spcPct val="107000"/>
              </a:lnSpc>
              <a:spcAft>
                <a:spcPts val="800"/>
              </a:spcAft>
              <a:buNone/>
            </a:pPr>
            <a:endParaRPr lang="en-GB" sz="1800" dirty="0">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18571F8B-244E-4825-BA5C-8F08A32C03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descr="A group of people sitting around a table&#10;&#10;Description automatically generated with medium confidence">
            <a:extLst>
              <a:ext uri="{FF2B5EF4-FFF2-40B4-BE49-F238E27FC236}">
                <a16:creationId xmlns:a16="http://schemas.microsoft.com/office/drawing/2014/main" id="{E02046AA-986C-4709-9B22-6699632C68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237149"/>
            <a:ext cx="4408224" cy="3306168"/>
          </a:xfrm>
          <a:prstGeom prst="rect">
            <a:avLst/>
          </a:prstGeom>
        </p:spPr>
      </p:pic>
    </p:spTree>
    <p:extLst>
      <p:ext uri="{BB962C8B-B14F-4D97-AF65-F5344CB8AC3E}">
        <p14:creationId xmlns:p14="http://schemas.microsoft.com/office/powerpoint/2010/main" val="26790989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03C2-134A-445E-9FD7-E7921FD74341}"/>
              </a:ext>
            </a:extLst>
          </p:cNvPr>
          <p:cNvSpPr>
            <a:spLocks noGrp="1"/>
          </p:cNvSpPr>
          <p:nvPr>
            <p:ph type="title"/>
          </p:nvPr>
        </p:nvSpPr>
        <p:spPr>
          <a:xfrm>
            <a:off x="457200" y="181558"/>
            <a:ext cx="8229600" cy="648072"/>
          </a:xfrm>
        </p:spPr>
        <p:txBody>
          <a:bodyPr/>
          <a:lstStyle/>
          <a:p>
            <a:pPr algn="ctr"/>
            <a:r>
              <a:rPr lang="en-US" sz="3200" b="1" dirty="0"/>
              <a:t>Next steps</a:t>
            </a:r>
            <a:endParaRPr lang="en-GB" sz="3200" b="1" dirty="0"/>
          </a:p>
        </p:txBody>
      </p:sp>
      <p:sp>
        <p:nvSpPr>
          <p:cNvPr id="3" name="Content Placeholder 2">
            <a:extLst>
              <a:ext uri="{FF2B5EF4-FFF2-40B4-BE49-F238E27FC236}">
                <a16:creationId xmlns:a16="http://schemas.microsoft.com/office/drawing/2014/main" id="{396B8044-2222-4D44-831C-B40FC5BA8BC0}"/>
              </a:ext>
            </a:extLst>
          </p:cNvPr>
          <p:cNvSpPr>
            <a:spLocks noGrp="1"/>
          </p:cNvSpPr>
          <p:nvPr>
            <p:ph idx="1"/>
          </p:nvPr>
        </p:nvSpPr>
        <p:spPr>
          <a:xfrm>
            <a:off x="457200" y="1453914"/>
            <a:ext cx="8229600" cy="4857403"/>
          </a:xfrm>
        </p:spPr>
        <p:txBody>
          <a:bodyPr/>
          <a:lstStyle/>
          <a:p>
            <a:pPr marL="800100" lvl="1" indent="-342900" fontAlgn="base">
              <a:lnSpc>
                <a:spcPct val="107000"/>
              </a:lnSpc>
              <a:buFont typeface="Wingdings" panose="05000000000000000000" pitchFamily="2" charset="2"/>
              <a:buChar char="ü"/>
            </a:pPr>
            <a:endParaRPr lang="en-GB" sz="2400" dirty="0">
              <a:effectLst/>
              <a:latin typeface="Lato" panose="020F0502020204030203" pitchFamily="34" charset="0"/>
              <a:ea typeface="Calibri" panose="020F0502020204030204" pitchFamily="34" charset="0"/>
              <a:cs typeface="Times New Roman" panose="02020603050405020304" pitchFamily="18" charset="0"/>
            </a:endParaRPr>
          </a:p>
          <a:p>
            <a:pPr marL="800100" lvl="1" indent="-342900" fontAlgn="base">
              <a:lnSpc>
                <a:spcPct val="107000"/>
              </a:lnSpc>
              <a:buFont typeface="Wingdings" panose="05000000000000000000" pitchFamily="2" charset="2"/>
              <a:buChar char="ü"/>
            </a:pPr>
            <a:r>
              <a:rPr lang="en-GB" sz="2400" dirty="0">
                <a:effectLst/>
                <a:latin typeface="Lato" panose="020F0502020204030203" pitchFamily="34" charset="0"/>
                <a:ea typeface="Calibri" panose="020F0502020204030204" pitchFamily="34" charset="0"/>
                <a:cs typeface="Times New Roman" panose="02020603050405020304" pitchFamily="18" charset="0"/>
              </a:rPr>
              <a:t>Understand the need for, and roles of, volunteers / groups </a:t>
            </a:r>
          </a:p>
          <a:p>
            <a:pPr marL="800100" lvl="1" indent="-342900" fontAlgn="base">
              <a:lnSpc>
                <a:spcPct val="107000"/>
              </a:lnSpc>
              <a:buFont typeface="Wingdings" panose="05000000000000000000" pitchFamily="2" charset="2"/>
              <a:buChar char="ü"/>
            </a:pPr>
            <a:r>
              <a:rPr lang="en-US" sz="2400" dirty="0">
                <a:effectLst/>
                <a:latin typeface="Lato" panose="020F0502020204030203" pitchFamily="34" charset="0"/>
                <a:ea typeface="Calibri" panose="020F0502020204030204" pitchFamily="34" charset="0"/>
                <a:cs typeface="Times New Roman" panose="02020603050405020304" pitchFamily="18" charset="0"/>
              </a:rPr>
              <a:t>Recruit volunteers </a:t>
            </a:r>
            <a:endParaRPr lang="en-GB" sz="2400" dirty="0">
              <a:effectLst/>
              <a:latin typeface="Lato" panose="020F0502020204030203" pitchFamily="34" charset="0"/>
              <a:ea typeface="Calibri" panose="020F0502020204030204" pitchFamily="34" charset="0"/>
              <a:cs typeface="Times New Roman" panose="02020603050405020304" pitchFamily="18" charset="0"/>
            </a:endParaRPr>
          </a:p>
          <a:p>
            <a:pPr marL="800100" lvl="1" indent="-342900" fontAlgn="base">
              <a:lnSpc>
                <a:spcPct val="107000"/>
              </a:lnSpc>
              <a:buFont typeface="Wingdings" panose="05000000000000000000" pitchFamily="2" charset="2"/>
              <a:buChar char="ü"/>
            </a:pPr>
            <a:r>
              <a:rPr lang="en-US" sz="2400" dirty="0">
                <a:effectLst/>
                <a:latin typeface="Lato" panose="020F0502020204030203" pitchFamily="34" charset="0"/>
                <a:ea typeface="Calibri" panose="020F0502020204030204" pitchFamily="34" charset="0"/>
                <a:cs typeface="Times New Roman" panose="02020603050405020304" pitchFamily="18" charset="0"/>
              </a:rPr>
              <a:t>Linking into the local community (e.g. parish council) – know who to speak to </a:t>
            </a:r>
            <a:endParaRPr lang="en-GB" sz="2400" dirty="0">
              <a:effectLst/>
              <a:latin typeface="Lato" panose="020F0502020204030203" pitchFamily="34" charset="0"/>
              <a:ea typeface="Calibri" panose="020F0502020204030204" pitchFamily="34" charset="0"/>
              <a:cs typeface="Times New Roman" panose="02020603050405020304" pitchFamily="18" charset="0"/>
            </a:endParaRPr>
          </a:p>
          <a:p>
            <a:pPr marL="800100" lvl="1" indent="-342900" fontAlgn="base">
              <a:lnSpc>
                <a:spcPct val="107000"/>
              </a:lnSpc>
              <a:buFont typeface="Wingdings" panose="05000000000000000000" pitchFamily="2" charset="2"/>
              <a:buChar char="ü"/>
            </a:pPr>
            <a:r>
              <a:rPr lang="en-US" sz="2400" dirty="0">
                <a:effectLst/>
                <a:latin typeface="Lato" panose="020F0502020204030203" pitchFamily="34" charset="0"/>
                <a:ea typeface="Calibri" panose="020F0502020204030204" pitchFamily="34" charset="0"/>
                <a:cs typeface="Times New Roman" panose="02020603050405020304" pitchFamily="18" charset="0"/>
              </a:rPr>
              <a:t>Consider the need for insurance </a:t>
            </a:r>
            <a:endParaRPr lang="en-GB" sz="2400" dirty="0">
              <a:effectLst/>
              <a:latin typeface="Lato" panose="020F0502020204030203" pitchFamily="34" charset="0"/>
              <a:ea typeface="Calibri" panose="020F0502020204030204" pitchFamily="34" charset="0"/>
              <a:cs typeface="Times New Roman" panose="02020603050405020304" pitchFamily="18" charset="0"/>
            </a:endParaRPr>
          </a:p>
          <a:p>
            <a:pPr marL="800100" lvl="1" indent="-342900" fontAlgn="base">
              <a:lnSpc>
                <a:spcPct val="107000"/>
              </a:lnSpc>
              <a:buFont typeface="Wingdings" panose="05000000000000000000" pitchFamily="2" charset="2"/>
              <a:buChar char="ü"/>
            </a:pPr>
            <a:r>
              <a:rPr lang="en-US" sz="2400" dirty="0">
                <a:effectLst/>
                <a:latin typeface="Lato" panose="020F0502020204030203" pitchFamily="34" charset="0"/>
                <a:ea typeface="Calibri" panose="020F0502020204030204" pitchFamily="34" charset="0"/>
                <a:cs typeface="Times New Roman" panose="02020603050405020304" pitchFamily="18" charset="0"/>
              </a:rPr>
              <a:t>Develop your community plan</a:t>
            </a:r>
            <a:endParaRPr lang="en-GB" sz="2400" dirty="0">
              <a:effectLst/>
              <a:latin typeface="Lato" panose="020F0502020204030203" pitchFamily="34" charset="0"/>
              <a:ea typeface="Calibri" panose="020F0502020204030204" pitchFamily="34" charset="0"/>
              <a:cs typeface="Times New Roman" panose="02020603050405020304" pitchFamily="18" charset="0"/>
            </a:endParaRPr>
          </a:p>
          <a:p>
            <a:pPr marL="800100" lvl="1" indent="-342900" fontAlgn="base">
              <a:lnSpc>
                <a:spcPct val="107000"/>
              </a:lnSpc>
              <a:buFont typeface="Wingdings" panose="05000000000000000000" pitchFamily="2" charset="2"/>
              <a:buChar char="ü"/>
            </a:pPr>
            <a:r>
              <a:rPr lang="en-US" sz="2400" dirty="0">
                <a:effectLst/>
                <a:latin typeface="Lato" panose="020F0502020204030203" pitchFamily="34" charset="0"/>
                <a:ea typeface="Calibri" panose="020F0502020204030204" pitchFamily="34" charset="0"/>
                <a:cs typeface="Times New Roman" panose="02020603050405020304" pitchFamily="18" charset="0"/>
              </a:rPr>
              <a:t>Look for training opportunities – diversify skills</a:t>
            </a:r>
          </a:p>
          <a:p>
            <a:pPr marL="800100" lvl="1" indent="-342900" fontAlgn="base">
              <a:lnSpc>
                <a:spcPct val="107000"/>
              </a:lnSpc>
              <a:buFont typeface="Wingdings" panose="05000000000000000000" pitchFamily="2" charset="2"/>
              <a:buChar char="ü"/>
            </a:pPr>
            <a:r>
              <a:rPr lang="en-US" sz="2400" dirty="0">
                <a:latin typeface="Lato" panose="020F0502020204030203" pitchFamily="34" charset="0"/>
                <a:ea typeface="Calibri" panose="020F0502020204030204" pitchFamily="34" charset="0"/>
                <a:cs typeface="Times New Roman" panose="02020603050405020304" pitchFamily="18" charset="0"/>
              </a:rPr>
              <a:t>Plan what kit you need</a:t>
            </a:r>
            <a:endParaRPr lang="en-GB" sz="2400" dirty="0">
              <a:effectLst/>
              <a:latin typeface="Lato" panose="020F0502020204030203"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D98F5389-0162-4772-A867-E13C0D406C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949C-3A86-41E0-A5DF-F2395F19DEB9}"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Graphic 5" descr="Clipboard Checked outline">
            <a:extLst>
              <a:ext uri="{FF2B5EF4-FFF2-40B4-BE49-F238E27FC236}">
                <a16:creationId xmlns:a16="http://schemas.microsoft.com/office/drawing/2014/main" id="{70C00D87-058F-4621-952D-0AE670445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9293" y="5109237"/>
            <a:ext cx="1826364" cy="1826364"/>
          </a:xfrm>
          <a:prstGeom prst="rect">
            <a:avLst/>
          </a:prstGeom>
        </p:spPr>
      </p:pic>
    </p:spTree>
    <p:extLst>
      <p:ext uri="{BB962C8B-B14F-4D97-AF65-F5344CB8AC3E}">
        <p14:creationId xmlns:p14="http://schemas.microsoft.com/office/powerpoint/2010/main" val="87425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F3ECC-CA4D-4C2A-9212-2C66A0629C5E}"/>
              </a:ext>
            </a:extLst>
          </p:cNvPr>
          <p:cNvSpPr>
            <a:spLocks noGrp="1"/>
          </p:cNvSpPr>
          <p:nvPr>
            <p:ph type="title"/>
          </p:nvPr>
        </p:nvSpPr>
        <p:spPr>
          <a:xfrm>
            <a:off x="628650" y="332656"/>
            <a:ext cx="7886700" cy="648072"/>
          </a:xfrm>
        </p:spPr>
        <p:txBody>
          <a:bodyPr>
            <a:normAutofit fontScale="90000"/>
          </a:bodyPr>
          <a:lstStyle/>
          <a:p>
            <a:r>
              <a:rPr lang="en-US" sz="3100" b="1" dirty="0">
                <a:solidFill>
                  <a:srgbClr val="4F81BC"/>
                </a:solidFill>
                <a:latin typeface="Calibri" panose="020F0502020204030204" pitchFamily="34" charset="0"/>
                <a:ea typeface="Times New Roman" panose="02020603050405020304" pitchFamily="18" charset="0"/>
              </a:rPr>
              <a:t>Covid vaccination volunteers; unprecedented support for an unprecedented time</a:t>
            </a:r>
            <a:br>
              <a:rPr lang="en-GB" b="1" dirty="0">
                <a:latin typeface="Arial" panose="020B0604020202020204" pitchFamily="34" charset="0"/>
                <a:ea typeface="Calibri" panose="020F0502020204030204" pitchFamily="34" charset="0"/>
              </a:rPr>
            </a:br>
            <a:endParaRPr lang="en-GB" dirty="0"/>
          </a:p>
        </p:txBody>
      </p:sp>
      <p:sp>
        <p:nvSpPr>
          <p:cNvPr id="3" name="Content Placeholder 2">
            <a:extLst>
              <a:ext uri="{FF2B5EF4-FFF2-40B4-BE49-F238E27FC236}">
                <a16:creationId xmlns:a16="http://schemas.microsoft.com/office/drawing/2014/main" id="{C024B8CE-D024-43A6-9139-CA28677406F1}"/>
              </a:ext>
            </a:extLst>
          </p:cNvPr>
          <p:cNvSpPr>
            <a:spLocks noGrp="1"/>
          </p:cNvSpPr>
          <p:nvPr>
            <p:ph idx="1"/>
          </p:nvPr>
        </p:nvSpPr>
        <p:spPr>
          <a:xfrm>
            <a:off x="356700" y="836712"/>
            <a:ext cx="8158650" cy="5688632"/>
          </a:xfrm>
        </p:spPr>
        <p:txBody>
          <a:bodyPr>
            <a:normAutofit lnSpcReduction="10000"/>
          </a:bodyPr>
          <a:lstStyle/>
          <a:p>
            <a:pPr marL="342900" lvl="1" indent="0" algn="ctr" fontAlgn="base" hangingPunct="0">
              <a:buNone/>
            </a:pPr>
            <a:r>
              <a:rPr lang="en-GB" sz="1900" b="1" spc="-8" dirty="0">
                <a:ea typeface="Calibri" panose="020F0502020204030204" pitchFamily="34" charset="0"/>
              </a:rPr>
              <a:t>Between December 2020 and November 2021, the effort in Rotherham saw o</a:t>
            </a:r>
            <a:r>
              <a:rPr lang="en-GB" sz="1900" b="1" spc="-8" dirty="0">
                <a:effectLst/>
                <a:ea typeface="Calibri" panose="020F0502020204030204" pitchFamily="34" charset="0"/>
              </a:rPr>
              <a:t>ver 300 volunteers, </a:t>
            </a:r>
            <a:r>
              <a:rPr lang="en-GB" sz="1900" b="1" spc="-8" dirty="0">
                <a:ea typeface="Calibri" panose="020F0502020204030204" pitchFamily="34" charset="0"/>
              </a:rPr>
              <a:t>filling </a:t>
            </a:r>
            <a:r>
              <a:rPr lang="en-GB" sz="1900" b="1" spc="-8" dirty="0">
                <a:effectLst/>
                <a:ea typeface="Calibri" panose="020F0502020204030204" pitchFamily="34" charset="0"/>
              </a:rPr>
              <a:t> over 5,000 volunteer sessions; which equates to more than 25,000 hours.  </a:t>
            </a:r>
            <a:endParaRPr lang="en-GB" sz="1900" b="1" dirty="0">
              <a:effectLst/>
              <a:ea typeface="Calibri" panose="020F0502020204030204" pitchFamily="34" charset="0"/>
            </a:endParaRPr>
          </a:p>
          <a:p>
            <a:pPr lvl="0" fontAlgn="base" hangingPunct="0"/>
            <a:r>
              <a:rPr lang="en-US" sz="1900" spc="-8" dirty="0">
                <a:effectLst/>
                <a:ea typeface="Times New Roman" panose="02020603050405020304" pitchFamily="18" charset="0"/>
              </a:rPr>
              <a:t>People whose lives have been transformed by volunteering, </a:t>
            </a:r>
            <a:endParaRPr lang="en-GB" sz="1900" dirty="0">
              <a:effectLst/>
              <a:ea typeface="Times New Roman" panose="02020603050405020304" pitchFamily="18" charset="0"/>
            </a:endParaRPr>
          </a:p>
          <a:p>
            <a:pPr lvl="0" fontAlgn="base" hangingPunct="0"/>
            <a:r>
              <a:rPr lang="en-US" sz="1900" spc="-8" dirty="0">
                <a:effectLst/>
                <a:ea typeface="Times New Roman" panose="02020603050405020304" pitchFamily="18" charset="0"/>
              </a:rPr>
              <a:t>New friendships made</a:t>
            </a:r>
            <a:endParaRPr lang="en-GB" sz="1900" dirty="0">
              <a:effectLst/>
              <a:ea typeface="Times New Roman" panose="02020603050405020304" pitchFamily="18" charset="0"/>
            </a:endParaRPr>
          </a:p>
          <a:p>
            <a:pPr lvl="0" fontAlgn="base" hangingPunct="0"/>
            <a:r>
              <a:rPr lang="en-US" sz="1900" spc="-8" dirty="0">
                <a:effectLst/>
                <a:ea typeface="Times New Roman" panose="02020603050405020304" pitchFamily="18" charset="0"/>
              </a:rPr>
              <a:t>Volunteers who have gone on to paid work in the health service</a:t>
            </a:r>
            <a:endParaRPr lang="en-GB" sz="1900" dirty="0">
              <a:effectLst/>
              <a:ea typeface="Times New Roman" panose="02020603050405020304" pitchFamily="18" charset="0"/>
            </a:endParaRPr>
          </a:p>
          <a:p>
            <a:pPr lvl="0" fontAlgn="base" hangingPunct="0"/>
            <a:r>
              <a:rPr lang="en-US" sz="1900" spc="-8" dirty="0">
                <a:effectLst/>
                <a:ea typeface="Times New Roman" panose="02020603050405020304" pitchFamily="18" charset="0"/>
              </a:rPr>
              <a:t>Placements offered to students who were struggling for opportunities </a:t>
            </a:r>
            <a:endParaRPr lang="en-GB" sz="1900" dirty="0">
              <a:effectLst/>
              <a:ea typeface="Times New Roman" panose="02020603050405020304" pitchFamily="18" charset="0"/>
            </a:endParaRPr>
          </a:p>
          <a:p>
            <a:pPr lvl="0" fontAlgn="base" hangingPunct="0"/>
            <a:r>
              <a:rPr lang="en-US" sz="1900" spc="-8" dirty="0">
                <a:effectLst/>
                <a:ea typeface="Times New Roman" panose="02020603050405020304" pitchFamily="18" charset="0"/>
              </a:rPr>
              <a:t>Volunteers who have  gone ‘above and beyond’ to sit with, reassure and support frail people, people with disabilities and anxious people; making sure that people did receive their vaccination</a:t>
            </a:r>
            <a:endParaRPr lang="en-GB" sz="1900" dirty="0">
              <a:effectLst/>
              <a:ea typeface="Times New Roman" panose="02020603050405020304" pitchFamily="18" charset="0"/>
            </a:endParaRPr>
          </a:p>
          <a:p>
            <a:pPr lvl="0" fontAlgn="base" hangingPunct="0"/>
            <a:r>
              <a:rPr lang="en-US" sz="1900" spc="-8" dirty="0">
                <a:effectLst/>
                <a:ea typeface="Times New Roman" panose="02020603050405020304" pitchFamily="18" charset="0"/>
              </a:rPr>
              <a:t>Volunteers who have – regularly – done a full days work in the day; and then happily come to the clinics for another 4 hours</a:t>
            </a:r>
            <a:endParaRPr lang="en-GB" sz="1900" dirty="0">
              <a:effectLst/>
              <a:ea typeface="Times New Roman" panose="02020603050405020304" pitchFamily="18" charset="0"/>
            </a:endParaRPr>
          </a:p>
          <a:p>
            <a:pPr lvl="0" fontAlgn="base" hangingPunct="0"/>
            <a:r>
              <a:rPr lang="en-US" sz="1900" spc="-8" dirty="0">
                <a:effectLst/>
                <a:ea typeface="Times New Roman" panose="02020603050405020304" pitchFamily="18" charset="0"/>
              </a:rPr>
              <a:t>The many volunteers who have been with us throughout the year, and completed session after session for us</a:t>
            </a:r>
            <a:r>
              <a:rPr lang="en-GB" sz="1900" spc="-8" dirty="0">
                <a:effectLst/>
                <a:ea typeface="Calibri" panose="020F0502020204030204" pitchFamily="34" charset="0"/>
              </a:rPr>
              <a:t> - and moved on to other volunteering in health and care</a:t>
            </a:r>
            <a:endParaRPr lang="en-GB" sz="1900" dirty="0">
              <a:effectLst/>
              <a:ea typeface="Calibri" panose="020F0502020204030204" pitchFamily="34" charset="0"/>
            </a:endParaRPr>
          </a:p>
          <a:p>
            <a:pPr marL="0" indent="0" algn="ctr">
              <a:buNone/>
            </a:pPr>
            <a:r>
              <a:rPr lang="en-GB" sz="1700" i="1" dirty="0">
                <a:solidFill>
                  <a:srgbClr val="000000"/>
                </a:solidFill>
                <a:effectLst/>
                <a:latin typeface="Calibri" panose="020F0502020204030204" pitchFamily="34" charset="0"/>
                <a:ea typeface="Calibri" panose="020F0502020204030204" pitchFamily="34" charset="0"/>
              </a:rPr>
              <a:t>Just wanted to say thank you for organising this programme. It's been a privilege and continues to be meeting lots of different characters and volunteers.</a:t>
            </a:r>
            <a:r>
              <a:rPr lang="en-GB" sz="1700" i="1" dirty="0">
                <a:effectLst/>
                <a:latin typeface="Calibri" panose="020F0502020204030204" pitchFamily="34" charset="0"/>
                <a:ea typeface="Calibri" panose="020F0502020204030204" pitchFamily="34" charset="0"/>
              </a:rPr>
              <a:t> </a:t>
            </a:r>
            <a:endParaRPr lang="en-GB" sz="1300" dirty="0">
              <a:latin typeface="Calibri" panose="020F0502020204030204" pitchFamily="34" charset="0"/>
              <a:ea typeface="Calibri" panose="020F0502020204030204" pitchFamily="34" charset="0"/>
            </a:endParaRPr>
          </a:p>
          <a:p>
            <a:pPr marL="0" indent="0" algn="ctr">
              <a:buNone/>
            </a:pPr>
            <a:r>
              <a:rPr lang="en-GB" sz="1700" i="1" dirty="0">
                <a:effectLst/>
                <a:latin typeface="Calibri" panose="020F0502020204030204" pitchFamily="34" charset="0"/>
                <a:ea typeface="Calibri" panose="020F0502020204030204" pitchFamily="34" charset="0"/>
              </a:rPr>
              <a:t>It has been a pleasure and privilege to volunteer at St Annes - very rewarding and I always appreciated your emails and reminders of what was needed. </a:t>
            </a:r>
            <a:endParaRPr lang="en-GB" sz="1300" dirty="0">
              <a:effectLst/>
              <a:latin typeface="Calibri" panose="020F0502020204030204" pitchFamily="34" charset="0"/>
              <a:ea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614759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8715FB4-689B-4D9F-8439-92655561716B}"/>
              </a:ext>
            </a:extLst>
          </p:cNvPr>
          <p:cNvSpPr>
            <a:spLocks noGrp="1"/>
          </p:cNvSpPr>
          <p:nvPr>
            <p:ph type="title"/>
          </p:nvPr>
        </p:nvSpPr>
        <p:spPr>
          <a:xfrm>
            <a:off x="480060" y="1101277"/>
            <a:ext cx="3857162" cy="793941"/>
          </a:xfrm>
        </p:spPr>
        <p:txBody>
          <a:bodyPr anchor="b">
            <a:noAutofit/>
          </a:bodyPr>
          <a:lstStyle/>
          <a:p>
            <a:r>
              <a:rPr lang="en-GB" dirty="0"/>
              <a:t>Challenging but rewarding</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797496"/>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8">
            <a:extLst>
              <a:ext uri="{FF2B5EF4-FFF2-40B4-BE49-F238E27FC236}">
                <a16:creationId xmlns:a16="http://schemas.microsoft.com/office/drawing/2014/main" id="{F3000D6B-CE06-2046-D026-3B46D139C5B9}"/>
              </a:ext>
            </a:extLst>
          </p:cNvPr>
          <p:cNvSpPr>
            <a:spLocks noGrp="1"/>
          </p:cNvSpPr>
          <p:nvPr>
            <p:ph idx="1"/>
          </p:nvPr>
        </p:nvSpPr>
        <p:spPr>
          <a:xfrm>
            <a:off x="480061" y="1895218"/>
            <a:ext cx="3502572" cy="4530686"/>
          </a:xfrm>
        </p:spPr>
        <p:txBody>
          <a:bodyPr>
            <a:normAutofit lnSpcReduction="10000"/>
          </a:bodyPr>
          <a:lstStyle/>
          <a:p>
            <a:r>
              <a:rPr lang="en-US" sz="2000" dirty="0"/>
              <a:t>Challenges</a:t>
            </a:r>
          </a:p>
          <a:p>
            <a:pPr lvl="1"/>
            <a:r>
              <a:rPr lang="en-US" sz="1600" dirty="0"/>
              <a:t>‘churn’ of volunteers</a:t>
            </a:r>
          </a:p>
          <a:p>
            <a:pPr lvl="1"/>
            <a:r>
              <a:rPr lang="en-US" sz="1600" dirty="0"/>
              <a:t>Variety of experience and skills was positive as well as challenging</a:t>
            </a:r>
          </a:p>
          <a:p>
            <a:pPr lvl="1"/>
            <a:r>
              <a:rPr lang="en-US" sz="1600" dirty="0"/>
              <a:t>Staff with limited experience of managing volunteers; alongside staff availability generally  (on site)</a:t>
            </a:r>
          </a:p>
          <a:p>
            <a:pPr lvl="1"/>
            <a:r>
              <a:rPr lang="en-US" sz="1600" dirty="0"/>
              <a:t>Easier to fill </a:t>
            </a:r>
            <a:r>
              <a:rPr lang="en-US" sz="1600" dirty="0" err="1"/>
              <a:t>rotas</a:t>
            </a:r>
            <a:r>
              <a:rPr lang="en-US" sz="1600" dirty="0"/>
              <a:t> during lockdown; harder when things ‘opened up’</a:t>
            </a:r>
          </a:p>
          <a:p>
            <a:pPr lvl="1"/>
            <a:r>
              <a:rPr lang="en-US" sz="1600" dirty="0"/>
              <a:t>The intensity and duration of the project</a:t>
            </a:r>
          </a:p>
          <a:p>
            <a:pPr marL="342900" lvl="1" indent="0">
              <a:buNone/>
            </a:pPr>
            <a:r>
              <a:rPr lang="en-US" sz="1600" dirty="0"/>
              <a:t>BUT</a:t>
            </a:r>
          </a:p>
          <a:p>
            <a:pPr marL="342900" lvl="1" indent="0">
              <a:buNone/>
            </a:pPr>
            <a:r>
              <a:rPr lang="en-US" sz="1600" b="1" dirty="0"/>
              <a:t>Some people are still working with their individual practices to support remaining vaccinations</a:t>
            </a:r>
          </a:p>
          <a:p>
            <a:pPr marL="457200" lvl="1" indent="0">
              <a:buNone/>
            </a:pPr>
            <a:endParaRPr lang="en-US" sz="1350" dirty="0"/>
          </a:p>
          <a:p>
            <a:pPr lvl="1"/>
            <a:endParaRPr lang="en-US" sz="1350" dirty="0"/>
          </a:p>
          <a:p>
            <a:pPr lvl="1"/>
            <a:endParaRPr lang="en-US" sz="1350" dirty="0"/>
          </a:p>
        </p:txBody>
      </p:sp>
      <p:pic>
        <p:nvPicPr>
          <p:cNvPr id="5" name="Content Placeholder 4" descr="A picture containing person, orange&#10;&#10;Description automatically generated">
            <a:extLst>
              <a:ext uri="{FF2B5EF4-FFF2-40B4-BE49-F238E27FC236}">
                <a16:creationId xmlns:a16="http://schemas.microsoft.com/office/drawing/2014/main" id="{37884862-577F-4B70-B046-8557E2F564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246" r="-1" b="14980"/>
          <a:stretch/>
        </p:blipFill>
        <p:spPr>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64186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person, indoor&#10;&#10;Description automatically generated">
            <a:extLst>
              <a:ext uri="{FF2B5EF4-FFF2-40B4-BE49-F238E27FC236}">
                <a16:creationId xmlns:a16="http://schemas.microsoft.com/office/drawing/2014/main" id="{0F485547-9CDF-4425-AFF9-D7C7AEBD1E7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46808"/>
          <a:stretch/>
        </p:blipFill>
        <p:spPr>
          <a:xfrm rot="5400000">
            <a:off x="2066925" y="-786737"/>
            <a:ext cx="4953000" cy="6983674"/>
          </a:xfrm>
          <a:prstGeom prst="rect">
            <a:avLst/>
          </a:prstGeom>
        </p:spPr>
      </p:pic>
    </p:spTree>
    <p:extLst>
      <p:ext uri="{BB962C8B-B14F-4D97-AF65-F5344CB8AC3E}">
        <p14:creationId xmlns:p14="http://schemas.microsoft.com/office/powerpoint/2010/main" val="38698133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1.  Rotherham MBC Standard Powerpoint">
  <a:themeElements>
    <a:clrScheme name="Rotherham MBC">
      <a:dk1>
        <a:srgbClr val="0C0C0C"/>
      </a:dk1>
      <a:lt1>
        <a:sysClr val="window" lastClr="FFFFFF"/>
      </a:lt1>
      <a:dk2>
        <a:srgbClr val="4F758B"/>
      </a:dk2>
      <a:lt2>
        <a:srgbClr val="FFFFFF"/>
      </a:lt2>
      <a:accent1>
        <a:srgbClr val="002554"/>
      </a:accent1>
      <a:accent2>
        <a:srgbClr val="87189D"/>
      </a:accent2>
      <a:accent3>
        <a:srgbClr val="ED8B00"/>
      </a:accent3>
      <a:accent4>
        <a:srgbClr val="78BE20"/>
      </a:accent4>
      <a:accent5>
        <a:srgbClr val="EF3340"/>
      </a:accent5>
      <a:accent6>
        <a:srgbClr val="89532F"/>
      </a:accent6>
      <a:hlink>
        <a:srgbClr val="0000FF"/>
      </a:hlink>
      <a:folHlink>
        <a:srgbClr val="800080"/>
      </a:folHlink>
    </a:clrScheme>
    <a:fontScheme name="Rotherham MBC">
      <a:majorFont>
        <a:latin typeface="Gill Sans MT"/>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11.  Rotherham MBC Standard Powerpoint">
  <a:themeElements>
    <a:clrScheme name="Rotherham MBC">
      <a:dk1>
        <a:srgbClr val="0C0C0C"/>
      </a:dk1>
      <a:lt1>
        <a:sysClr val="window" lastClr="FFFFFF"/>
      </a:lt1>
      <a:dk2>
        <a:srgbClr val="4F758B"/>
      </a:dk2>
      <a:lt2>
        <a:srgbClr val="FFFFFF"/>
      </a:lt2>
      <a:accent1>
        <a:srgbClr val="002554"/>
      </a:accent1>
      <a:accent2>
        <a:srgbClr val="87189D"/>
      </a:accent2>
      <a:accent3>
        <a:srgbClr val="ED8B00"/>
      </a:accent3>
      <a:accent4>
        <a:srgbClr val="78BE20"/>
      </a:accent4>
      <a:accent5>
        <a:srgbClr val="EF3340"/>
      </a:accent5>
      <a:accent6>
        <a:srgbClr val="89532F"/>
      </a:accent6>
      <a:hlink>
        <a:srgbClr val="0000FF"/>
      </a:hlink>
      <a:folHlink>
        <a:srgbClr val="800080"/>
      </a:folHlink>
    </a:clrScheme>
    <a:fontScheme name="Rotherham MBC">
      <a:majorFont>
        <a:latin typeface="Gill Sans MT"/>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PT template final">
  <a:themeElements>
    <a:clrScheme name="EA 2017">
      <a:dk1>
        <a:srgbClr val="000000"/>
      </a:dk1>
      <a:lt1>
        <a:srgbClr val="FFFFFF"/>
      </a:lt1>
      <a:dk2>
        <a:srgbClr val="00AF41"/>
      </a:dk2>
      <a:lt2>
        <a:srgbClr val="034B89"/>
      </a:lt2>
      <a:accent1>
        <a:srgbClr val="00AF41"/>
      </a:accent1>
      <a:accent2>
        <a:srgbClr val="034B89"/>
      </a:accent2>
      <a:accent3>
        <a:srgbClr val="B2C326"/>
      </a:accent3>
      <a:accent4>
        <a:srgbClr val="54BCE7"/>
      </a:accent4>
      <a:accent5>
        <a:srgbClr val="D95F15"/>
      </a:accent5>
      <a:accent6>
        <a:srgbClr val="7F7F7F"/>
      </a:accent6>
      <a:hlink>
        <a:srgbClr val="000000"/>
      </a:hlink>
      <a:folHlink>
        <a:srgbClr val="B2C326"/>
      </a:folHlink>
    </a:clrScheme>
    <a:fontScheme name="Environment Agenc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399_13_SD10" id="{279CA9DC-2F3F-4410-A881-F42DAA3CD298}" vid="{5B31FAC3-2208-4BAD-B9B3-23E8FFEF61E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C3AFA9790DF644B0FBCB72E2119056" ma:contentTypeVersion="1" ma:contentTypeDescription="Create a new document." ma:contentTypeScope="" ma:versionID="ed82396f19259e8b482b3fc841bf695c">
  <xsd:schema xmlns:xsd="http://www.w3.org/2001/XMLSchema" xmlns:xs="http://www.w3.org/2001/XMLSchema" xmlns:p="http://schemas.microsoft.com/office/2006/metadata/properties" xmlns:ns2="a10b7552-4923-4637-91d0-056b9e4528f4" targetNamespace="http://schemas.microsoft.com/office/2006/metadata/properties" ma:root="true" ma:fieldsID="bcedfd86eb0b156d4713bf7798fad42a" ns2:_="">
    <xsd:import namespace="a10b7552-4923-4637-91d0-056b9e4528f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0b7552-4923-4637-91d0-056b9e4528f4"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a10b7552-4923-4637-91d0-056b9e4528f4">6DSR3CVAPUYW-1137304425-15</_dlc_DocId>
    <_dlc_DocIdUrl xmlns="a10b7552-4923-4637-91d0-056b9e4528f4">
      <Url>http://rmbcintranet/Directorates/ACE/CM/CT/_layouts/15/DocIdRedir.aspx?ID=6DSR3CVAPUYW-1137304425-15</Url>
      <Description>6DSR3CVAPUYW-1137304425-15</Description>
    </_dlc_DocIdUrl>
  </documentManagement>
</p:properties>
</file>

<file path=customXml/itemProps1.xml><?xml version="1.0" encoding="utf-8"?>
<ds:datastoreItem xmlns:ds="http://schemas.openxmlformats.org/officeDocument/2006/customXml" ds:itemID="{612EA10F-C4F8-47A8-AC72-4BCB05EBCB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0b7552-4923-4637-91d0-056b9e4528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0F981C-AC4C-49F7-8363-E8E7A71362E8}">
  <ds:schemaRefs>
    <ds:schemaRef ds:uri="http://schemas.microsoft.com/sharepoint/v3/contenttype/forms"/>
  </ds:schemaRefs>
</ds:datastoreItem>
</file>

<file path=customXml/itemProps3.xml><?xml version="1.0" encoding="utf-8"?>
<ds:datastoreItem xmlns:ds="http://schemas.openxmlformats.org/officeDocument/2006/customXml" ds:itemID="{E6A7A5FF-B67D-4CDB-BC1B-A808316322A5}">
  <ds:schemaRefs>
    <ds:schemaRef ds:uri="http://schemas.microsoft.com/sharepoint/events"/>
  </ds:schemaRefs>
</ds:datastoreItem>
</file>

<file path=customXml/itemProps4.xml><?xml version="1.0" encoding="utf-8"?>
<ds:datastoreItem xmlns:ds="http://schemas.openxmlformats.org/officeDocument/2006/customXml" ds:itemID="{A93F6146-FE16-4D4D-B0D1-BBA756D65639}">
  <ds:schemaRefs>
    <ds:schemaRef ds:uri="http://purl.org/dc/elements/1.1/"/>
    <ds:schemaRef ds:uri="http://schemas.microsoft.com/office/2006/metadata/properties"/>
    <ds:schemaRef ds:uri="http://schemas.microsoft.com/office/2006/documentManagement/types"/>
    <ds:schemaRef ds:uri="a10b7552-4923-4637-91d0-056b9e4528f4"/>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26</TotalTime>
  <Words>6443</Words>
  <Application>Microsoft Office PowerPoint</Application>
  <PresentationFormat>On-screen Show (4:3)</PresentationFormat>
  <Paragraphs>692</Paragraphs>
  <Slides>62</Slides>
  <Notes>41</Notes>
  <HiddenSlides>5</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62</vt:i4>
      </vt:variant>
    </vt:vector>
  </HeadingPairs>
  <TitlesOfParts>
    <vt:vector size="75" baseType="lpstr">
      <vt:lpstr>Arial</vt:lpstr>
      <vt:lpstr>Calibri</vt:lpstr>
      <vt:lpstr>Calibri Light</vt:lpstr>
      <vt:lpstr>Courier New</vt:lpstr>
      <vt:lpstr>Lato</vt:lpstr>
      <vt:lpstr>Symbol</vt:lpstr>
      <vt:lpstr>Times New Roman</vt:lpstr>
      <vt:lpstr>Wingdings</vt:lpstr>
      <vt:lpstr>11.  Rotherham MBC Standard Powerpoint</vt:lpstr>
      <vt:lpstr>1_11.  Rotherham MBC Standard Powerpoint</vt:lpstr>
      <vt:lpstr>1_Office Theme</vt:lpstr>
      <vt:lpstr>1_PPT template final</vt:lpstr>
      <vt:lpstr>Office Theme</vt:lpstr>
      <vt:lpstr>Community resilience and use of volunteers in emergencies</vt:lpstr>
      <vt:lpstr>Headline Statistics</vt:lpstr>
      <vt:lpstr>PowerPoint Presentation</vt:lpstr>
      <vt:lpstr>PowerPoint Presentation</vt:lpstr>
      <vt:lpstr>PowerPoint Presentation</vt:lpstr>
      <vt:lpstr>PowerPoint Presentation</vt:lpstr>
      <vt:lpstr>Covid vaccination volunteers; unprecedented support for an unprecedented time </vt:lpstr>
      <vt:lpstr>Challenging but rewarding</vt:lpstr>
      <vt:lpstr>PowerPoint Presentation</vt:lpstr>
      <vt:lpstr>Aim:</vt:lpstr>
      <vt:lpstr>Flooding </vt:lpstr>
      <vt:lpstr>June 2007 Floods</vt:lpstr>
      <vt:lpstr>November 2019 Floods</vt:lpstr>
      <vt:lpstr>Types of Flooding</vt:lpstr>
      <vt:lpstr>Types of Flooding Con’t</vt:lpstr>
      <vt:lpstr>Types of Flooding Con’t</vt:lpstr>
      <vt:lpstr>Advice on Flooding</vt:lpstr>
      <vt:lpstr>Sandbags</vt:lpstr>
      <vt:lpstr>Property Flood Resilience (PFR)</vt:lpstr>
      <vt:lpstr>Property Flood Resilience (PFR) Solutions</vt:lpstr>
      <vt:lpstr>Connected By Water</vt:lpstr>
      <vt:lpstr>Maintenance</vt:lpstr>
      <vt:lpstr>Flood facts</vt:lpstr>
      <vt:lpstr>Personal flood plan</vt:lpstr>
      <vt:lpstr>Business flood plan</vt:lpstr>
      <vt:lpstr>Warning and Informing</vt:lpstr>
      <vt:lpstr>Warning and Informing</vt:lpstr>
      <vt:lpstr>Flood Alert</vt:lpstr>
      <vt:lpstr>Flood Warning</vt:lpstr>
      <vt:lpstr>Flood Warnings  (Yorkshire) </vt:lpstr>
      <vt:lpstr>Warning and Informing</vt:lpstr>
      <vt:lpstr>Warning and Informing</vt:lpstr>
      <vt:lpstr>Message</vt:lpstr>
      <vt:lpstr>Flood Warning Service</vt:lpstr>
      <vt:lpstr>Check for Flooding</vt:lpstr>
      <vt:lpstr>5 Day Forecast</vt:lpstr>
      <vt:lpstr>Water level gauges</vt:lpstr>
      <vt:lpstr>The Multi Agency Flood Plan </vt:lpstr>
      <vt:lpstr>Rotherham Flood Response Annex </vt:lpstr>
      <vt:lpstr>Our thoughts will be around….</vt:lpstr>
      <vt:lpstr>Roles and Responsibilities of Emergency Services Partners </vt:lpstr>
      <vt:lpstr>Community Emergency Volunteers</vt:lpstr>
      <vt:lpstr>Communities Prepared</vt:lpstr>
      <vt:lpstr>Community Emergency Volunteers</vt:lpstr>
      <vt:lpstr>What do CEVs do?</vt:lpstr>
      <vt:lpstr>Getting started &amp; sustaining interest</vt:lpstr>
      <vt:lpstr>PowerPoint Presentation</vt:lpstr>
      <vt:lpstr>PowerPoint Presentation</vt:lpstr>
      <vt:lpstr>PowerPoint Presentation</vt:lpstr>
      <vt:lpstr>PowerPoint Presentation</vt:lpstr>
      <vt:lpstr>PowerPoint Presentation</vt:lpstr>
      <vt:lpstr>Community Flood Volunteers</vt:lpstr>
      <vt:lpstr>Your role before a flood</vt:lpstr>
      <vt:lpstr>Your role during a flood</vt:lpstr>
      <vt:lpstr>What are the dangers?</vt:lpstr>
      <vt:lpstr>Dynamic risk assessment</vt:lpstr>
      <vt:lpstr>Your role after a flood</vt:lpstr>
      <vt:lpstr>Flood Volunteer PPE</vt:lpstr>
      <vt:lpstr>Community flood preparedness in Rotherham</vt:lpstr>
      <vt:lpstr>Community flood preparedness in Rotherham</vt:lpstr>
      <vt:lpstr>Community flood preparedness in Rotherham</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resilience and use of volunteers in emergencies</dc:title>
  <dc:creator>WYATT, Helen (NHS ROTHERHAM CCG)</dc:creator>
  <cp:lastModifiedBy>Brian Nelson</cp:lastModifiedBy>
  <cp:revision>2</cp:revision>
  <dcterms:created xsi:type="dcterms:W3CDTF">2022-06-23T07:49:00Z</dcterms:created>
  <dcterms:modified xsi:type="dcterms:W3CDTF">2022-06-23T11:39:30Z</dcterms:modified>
</cp:coreProperties>
</file>