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62" r:id="rId5"/>
    <p:sldId id="260" r:id="rId6"/>
    <p:sldId id="263" r:id="rId7"/>
    <p:sldId id="264" r:id="rId8"/>
    <p:sldId id="265" r:id="rId9"/>
    <p:sldId id="266" r:id="rId10"/>
    <p:sldId id="267" r:id="rId11"/>
    <p:sldId id="271" r:id="rId12"/>
    <p:sldId id="27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83" d="100"/>
          <a:sy n="83" d="100"/>
        </p:scale>
        <p:origin x="45" y="5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7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84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4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1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03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4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64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04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1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75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8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A3A85-C3D7-4B34-ADAC-46222F2069C4}" type="datetimeFigureOut">
              <a:rPr lang="en-GB" smtClean="0"/>
              <a:t>27/09/2019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E893A-8D29-4213-B952-5F8039568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7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3330633" cy="673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Isosceles Triangle 7"/>
          <p:cNvSpPr/>
          <p:nvPr/>
        </p:nvSpPr>
        <p:spPr>
          <a:xfrm rot="10800000">
            <a:off x="-4495851" y="0"/>
            <a:ext cx="7762465" cy="6858000"/>
          </a:xfrm>
          <a:prstGeom prst="triangle">
            <a:avLst>
              <a:gd name="adj" fmla="val 4202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" y="204077"/>
            <a:ext cx="3517957" cy="595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6014" y="2003271"/>
            <a:ext cx="71771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Arial Black" panose="020B0A04020102020204" pitchFamily="34" charset="0"/>
              </a:rPr>
              <a:t>Is there another way to reverse decline?</a:t>
            </a:r>
            <a:endParaRPr lang="en-GB" sz="4800" b="1" dirty="0" smtClean="0">
              <a:latin typeface="Arial Black" panose="020B0A04020102020204" pitchFamily="34" charset="0"/>
            </a:endParaRPr>
          </a:p>
          <a:p>
            <a:pPr algn="ctr"/>
            <a:endParaRPr lang="en-GB" sz="4800" b="1" dirty="0">
              <a:latin typeface="Arial Black" panose="020B0A04020102020204" pitchFamily="34" charset="0"/>
            </a:endParaRPr>
          </a:p>
          <a:p>
            <a:pPr algn="ctr"/>
            <a:r>
              <a:rPr lang="en-GB" sz="4800" b="1" dirty="0" smtClean="0">
                <a:latin typeface="Arial Black" panose="020B0A04020102020204" pitchFamily="34" charset="0"/>
              </a:rPr>
              <a:t>WHITEHAVEN</a:t>
            </a:r>
            <a:endParaRPr lang="en-GB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n-GB" sz="4800" b="1" dirty="0" smtClean="0">
                <a:latin typeface="Arial Narrow" panose="020B0606020202030204" pitchFamily="34" charset="0"/>
              </a:rPr>
              <a:t>A </a:t>
            </a:r>
            <a:r>
              <a:rPr lang="en-GB" sz="4800" b="1" dirty="0" smtClean="0">
                <a:latin typeface="Arial Narrow" panose="020B0606020202030204" pitchFamily="34" charset="0"/>
              </a:rPr>
              <a:t>Living Lab for Change</a:t>
            </a:r>
            <a:endParaRPr lang="en-GB" sz="2000" dirty="0"/>
          </a:p>
          <a:p>
            <a:endParaRPr lang="en-GB" sz="6600" b="1" dirty="0"/>
          </a:p>
        </p:txBody>
      </p:sp>
    </p:spTree>
    <p:extLst>
      <p:ext uri="{BB962C8B-B14F-4D97-AF65-F5344CB8AC3E}">
        <p14:creationId xmlns:p14="http://schemas.microsoft.com/office/powerpoint/2010/main" val="26720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le:&lt;strong&gt;University&lt;/strong&gt; hat &lt;strong&gt;icon&lt;/strong&gt;.svg - Wikimedia Comm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15" y="409756"/>
            <a:ext cx="4876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45" y="56244"/>
            <a:ext cx="9690340" cy="683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51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03" y="412689"/>
            <a:ext cx="4105264" cy="2731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92" y="412689"/>
            <a:ext cx="4112499" cy="2746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57" y="3696726"/>
            <a:ext cx="4059709" cy="2696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678" y="3662603"/>
            <a:ext cx="4095413" cy="27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63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110" y="2355966"/>
            <a:ext cx="3145809" cy="524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7100" y="3410310"/>
            <a:ext cx="6561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</a:t>
            </a:r>
            <a:r>
              <a:rPr lang="en-GB" sz="3600" dirty="0" smtClean="0"/>
              <a:t>ndrea.winders@disruptieve.com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768124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eclosure Fraud - Fighting Foreclosure Fraud by Sharing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25" y="1521255"/>
            <a:ext cx="6594657" cy="35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0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4" y="494162"/>
            <a:ext cx="3517957" cy="5952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65819" y="1735727"/>
            <a:ext cx="157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 Narrow" panose="020B0606020202030204" pitchFamily="34" charset="0"/>
              </a:rPr>
              <a:t>Constant physical renewal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55600" y="3782188"/>
            <a:ext cx="157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 Narrow" panose="020B0606020202030204" pitchFamily="34" charset="0"/>
              </a:rPr>
              <a:t>Strong leadership</a:t>
            </a:r>
            <a:endParaRPr lang="en-GB" dirty="0">
              <a:latin typeface="Arial Narrow" panose="020B0606020202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95669" y="1089396"/>
            <a:ext cx="5688464" cy="5250189"/>
            <a:chOff x="2795669" y="1089396"/>
            <a:chExt cx="5688464" cy="5250189"/>
          </a:xfrm>
        </p:grpSpPr>
        <p:sp>
          <p:nvSpPr>
            <p:cNvPr id="22" name="TextBox 21"/>
            <p:cNvSpPr txBox="1"/>
            <p:nvPr/>
          </p:nvSpPr>
          <p:spPr>
            <a:xfrm>
              <a:off x="4849584" y="2304862"/>
              <a:ext cx="217564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spc="300" dirty="0" smtClean="0">
                  <a:latin typeface="Arial Black" panose="020B0A04020102020204" pitchFamily="34" charset="0"/>
                </a:rPr>
                <a:t>MAG</a:t>
              </a:r>
            </a:p>
            <a:p>
              <a:pPr algn="ctr"/>
              <a:r>
                <a:rPr lang="en-GB" sz="5400" spc="300" dirty="0" smtClean="0">
                  <a:latin typeface="Arial Black" panose="020B0A04020102020204" pitchFamily="34" charset="0"/>
                </a:rPr>
                <a:t>NET</a:t>
              </a:r>
              <a:r>
                <a:rPr lang="en-GB" sz="5400" dirty="0" smtClean="0"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en-GB" sz="5400" spc="300" dirty="0" smtClean="0">
                  <a:latin typeface="Arial Black" panose="020B0A04020102020204" pitchFamily="34" charset="0"/>
                </a:rPr>
                <a:t>ISM</a:t>
              </a:r>
              <a:endParaRPr lang="en-GB" sz="5400" spc="3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3070" y="1089396"/>
              <a:ext cx="157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Arial Narrow" panose="020B0606020202030204" pitchFamily="34" charset="0"/>
                </a:rPr>
                <a:t>Attract &amp; retain “talent”</a:t>
              </a:r>
              <a:endParaRPr lang="en-GB" dirty="0">
                <a:latin typeface="Arial Narrow" panose="020B0606020202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07581" y="5416255"/>
              <a:ext cx="1576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Arial Narrow" panose="020B0606020202030204" pitchFamily="34" charset="0"/>
                </a:rPr>
                <a:t>Physical &amp; digital connectivity</a:t>
              </a:r>
              <a:endParaRPr lang="en-GB" dirty="0">
                <a:latin typeface="Arial Narrow" panose="020B060602020203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68636" y="5559237"/>
              <a:ext cx="157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Arial Narrow" panose="020B0606020202030204" pitchFamily="34" charset="0"/>
                </a:rPr>
                <a:t>Strong sense of identity</a:t>
              </a:r>
              <a:endParaRPr lang="en-GB" dirty="0">
                <a:latin typeface="Arial Narrow" panose="020B060602020203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50539" y="2063377"/>
              <a:ext cx="157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Arial Narrow" panose="020B0606020202030204" pitchFamily="34" charset="0"/>
                </a:rPr>
                <a:t>New ideas &amp; Innovation</a:t>
              </a:r>
              <a:endParaRPr lang="en-GB" dirty="0">
                <a:latin typeface="Arial Narrow" panose="020B0606020202030204" pitchFamily="34" charset="0"/>
              </a:endParaRPr>
            </a:p>
          </p:txBody>
        </p:sp>
        <p:pic>
          <p:nvPicPr>
            <p:cNvPr id="2" name="Picture 1" descr="File:Cycloheptane 200.svg - Wikimedia Common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921" y="1526426"/>
              <a:ext cx="4260849" cy="414219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795669" y="3868148"/>
              <a:ext cx="1385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Arial Narrow" panose="020B0606020202030204" pitchFamily="34" charset="0"/>
                </a:rPr>
                <a:t>Attract Investment</a:t>
              </a:r>
              <a:endParaRPr lang="en-GB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0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563" y="3071123"/>
            <a:ext cx="10266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rial Black" panose="020B0A04020102020204" pitchFamily="34" charset="0"/>
              </a:rPr>
              <a:t>To create and lead E-Revolution 5.0</a:t>
            </a:r>
          </a:p>
          <a:p>
            <a:r>
              <a:rPr lang="en-GB" sz="2800" b="1" dirty="0" smtClean="0">
                <a:latin typeface="Arial Narrow" panose="020B0606020202030204" pitchFamily="34" charset="0"/>
              </a:rPr>
              <a:t>Changing the future, while celebrating the past. A people-centred approach to harnessing emerging technology, creating a SMART PLACE</a:t>
            </a:r>
            <a:endParaRPr lang="en-GB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0438" y="2106274"/>
            <a:ext cx="11281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It’s about joining the dots - combining investment, direction, and ambition, while opening doors to new ideas and opportunities…but what does that mean?</a:t>
            </a:r>
          </a:p>
        </p:txBody>
      </p:sp>
    </p:spTree>
    <p:extLst>
      <p:ext uri="{BB962C8B-B14F-4D97-AF65-F5344CB8AC3E}">
        <p14:creationId xmlns:p14="http://schemas.microsoft.com/office/powerpoint/2010/main" val="420962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5352" y="1330610"/>
            <a:ext cx="56188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Arial Black" panose="020B0A04020102020204" pitchFamily="34" charset="0"/>
              </a:rPr>
              <a:t>NEW BEGINNINGS</a:t>
            </a:r>
          </a:p>
          <a:p>
            <a:r>
              <a:rPr lang="en-GB" sz="2800" dirty="0" smtClean="0">
                <a:latin typeface="Arial Black" panose="020B0A04020102020204" pitchFamily="34" charset="0"/>
              </a:rPr>
              <a:t>NEW THINKING</a:t>
            </a:r>
          </a:p>
          <a:p>
            <a:r>
              <a:rPr lang="en-GB" sz="2800" dirty="0" smtClean="0">
                <a:latin typeface="Arial Black" panose="020B0A04020102020204" pitchFamily="34" charset="0"/>
              </a:rPr>
              <a:t>NEW MODEL</a:t>
            </a:r>
          </a:p>
          <a:p>
            <a:r>
              <a:rPr lang="en-GB" sz="2800" dirty="0" smtClean="0">
                <a:latin typeface="Arial Black" panose="020B0A04020102020204" pitchFamily="34" charset="0"/>
              </a:rPr>
              <a:t>NEW OPPORTUNITIES</a:t>
            </a:r>
          </a:p>
          <a:p>
            <a:r>
              <a:rPr lang="en-GB" sz="2800" dirty="0" smtClean="0">
                <a:latin typeface="Arial Black" panose="020B0A04020102020204" pitchFamily="34" charset="0"/>
              </a:rPr>
              <a:t>NEW DEGREE</a:t>
            </a:r>
          </a:p>
          <a:p>
            <a:r>
              <a:rPr lang="en-GB" sz="2800" dirty="0" smtClean="0">
                <a:latin typeface="Arial Black" panose="020B0A04020102020204" pitchFamily="34" charset="0"/>
              </a:rPr>
              <a:t>NEW DIGITAL GRID</a:t>
            </a:r>
          </a:p>
          <a:p>
            <a:r>
              <a:rPr lang="en-GB" sz="2800" dirty="0" smtClean="0">
                <a:latin typeface="Arial Black" panose="020B0A04020102020204" pitchFamily="34" charset="0"/>
              </a:rPr>
              <a:t>NEW NETWORK</a:t>
            </a:r>
          </a:p>
          <a:p>
            <a:r>
              <a:rPr lang="en-GB" sz="2800" dirty="0" smtClean="0">
                <a:latin typeface="Arial Black" panose="020B0A04020102020204" pitchFamily="34" charset="0"/>
              </a:rPr>
              <a:t>NEW EV INFRASTRUCTURE</a:t>
            </a:r>
          </a:p>
          <a:p>
            <a:endParaRPr lang="en-GB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le:Regular hexagon.svg - Wikimedia Comm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90" y="-423829"/>
            <a:ext cx="7529611" cy="7683587"/>
          </a:xfrm>
          <a:prstGeom prst="rect">
            <a:avLst/>
          </a:prstGeom>
        </p:spPr>
      </p:pic>
      <p:pic>
        <p:nvPicPr>
          <p:cNvPr id="6" name="Picture 5" descr="See the source 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93" y="2615533"/>
            <a:ext cx="1642745" cy="16427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499012" y="2673845"/>
            <a:ext cx="378374" cy="372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18819" y="2607627"/>
            <a:ext cx="359454" cy="438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627286" y="3417965"/>
            <a:ext cx="5801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18819" y="3802643"/>
            <a:ext cx="447741" cy="447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99012" y="3796337"/>
            <a:ext cx="378374" cy="454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032353" y="3462108"/>
            <a:ext cx="6053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Donut 24"/>
          <p:cNvSpPr/>
          <p:nvPr/>
        </p:nvSpPr>
        <p:spPr>
          <a:xfrm>
            <a:off x="3958194" y="1395247"/>
            <a:ext cx="4275609" cy="4067503"/>
          </a:xfrm>
          <a:prstGeom prst="donu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F0F91B9-9858-44CE-913B-3C1611E71C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10" y="1661325"/>
            <a:ext cx="511175" cy="511175"/>
          </a:xfrm>
          <a:prstGeom prst="rect">
            <a:avLst/>
          </a:prstGeom>
        </p:spPr>
      </p:pic>
      <p:pic>
        <p:nvPicPr>
          <p:cNvPr id="30" name="Picture 29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DF9813E0-11A3-40B3-ACF5-10F38B41A6F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46" y="1710290"/>
            <a:ext cx="582295" cy="5822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D6460F-C372-484F-BE57-A23DAC47BFC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22" y="2193776"/>
            <a:ext cx="582295" cy="5822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455872-6FE4-4A1C-90FA-01D3B0D07A5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17" y="2886956"/>
            <a:ext cx="586740" cy="5867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2A28E99-002C-4CA5-B1CA-F46E345DC9E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27" y="3519477"/>
            <a:ext cx="553720" cy="553720"/>
          </a:xfrm>
          <a:prstGeom prst="rect">
            <a:avLst/>
          </a:prstGeom>
        </p:spPr>
      </p:pic>
      <p:pic>
        <p:nvPicPr>
          <p:cNvPr id="34" name="Shape 112">
            <a:extLst>
              <a:ext uri="{FF2B5EF4-FFF2-40B4-BE49-F238E27FC236}">
                <a16:creationId xmlns:a16="http://schemas.microsoft.com/office/drawing/2014/main" id="{7DC3793B-49A1-4F8C-895E-8F4D75106C5D}"/>
              </a:ext>
            </a:extLst>
          </p:cNvPr>
          <p:cNvPicPr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26123" y="1788598"/>
            <a:ext cx="617855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CE8F16F-0B6E-4F0B-BAD7-00C0BE92B6D3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4508108" y="2218289"/>
            <a:ext cx="604520" cy="604520"/>
          </a:xfrm>
          <a:prstGeom prst="rect">
            <a:avLst/>
          </a:prstGeom>
        </p:spPr>
      </p:pic>
      <p:pic>
        <p:nvPicPr>
          <p:cNvPr id="36" name="Picture 35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52E82D9D-FFA3-405C-8583-B2AC2A015F97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20" y="2925500"/>
            <a:ext cx="586740" cy="586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E30060-34E9-4183-908F-101D73166ED2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15" y="3588136"/>
            <a:ext cx="629920" cy="6299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658C07E-A001-41BF-9872-46001CF494B0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1" y="4200957"/>
            <a:ext cx="639445" cy="63944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331ADFE-DC94-4A98-93E4-948AFFB2D125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92" y="4520679"/>
            <a:ext cx="624840" cy="610388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80" y="4720176"/>
            <a:ext cx="667850" cy="561265"/>
          </a:xfrm>
          <a:prstGeom prst="rect">
            <a:avLst/>
          </a:prstGeom>
        </p:spPr>
      </p:pic>
      <p:pic>
        <p:nvPicPr>
          <p:cNvPr id="41" name="Shape 118">
            <a:extLst>
              <a:ext uri="{FF2B5EF4-FFF2-40B4-BE49-F238E27FC236}">
                <a16:creationId xmlns:a16="http://schemas.microsoft.com/office/drawing/2014/main" id="{F05F1DDE-DE01-43DE-BC06-984251D1645E}"/>
              </a:ext>
            </a:extLst>
          </p:cNvPr>
          <p:cNvPicPr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015342" y="4115590"/>
            <a:ext cx="711379" cy="61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50" y="4534662"/>
            <a:ext cx="457072" cy="557101"/>
          </a:xfrm>
          <a:prstGeom prst="rect">
            <a:avLst/>
          </a:prstGeom>
        </p:spPr>
      </p:pic>
      <p:pic>
        <p:nvPicPr>
          <p:cNvPr id="43" name="Picture 42" descr="File:Cyclohexane simple.svg - Wikimedia Commons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84" y="523415"/>
            <a:ext cx="5511625" cy="5877385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691864" y="5318452"/>
            <a:ext cx="4862481" cy="9681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 (Disruption)</a:t>
            </a:r>
            <a:endParaRPr lang="en-US" sz="40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8" name="Curved Connector 47"/>
          <p:cNvCxnSpPr/>
          <p:nvPr/>
        </p:nvCxnSpPr>
        <p:spPr>
          <a:xfrm rot="5400000" flipH="1" flipV="1">
            <a:off x="7181146" y="4499788"/>
            <a:ext cx="1544241" cy="118394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6200000" flipV="1">
            <a:off x="3169206" y="4601208"/>
            <a:ext cx="1442231" cy="10035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434212" y="3853980"/>
            <a:ext cx="123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Narrow" panose="020B0606020202030204" pitchFamily="34" charset="0"/>
              </a:rPr>
              <a:t>Projects &amp; ventures</a:t>
            </a:r>
            <a:endParaRPr lang="en-GB" sz="1400" dirty="0">
              <a:latin typeface="Arial Narrow" panose="020B0606020202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69525" y="3923892"/>
            <a:ext cx="123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Narrow" panose="020B0606020202030204" pitchFamily="34" charset="0"/>
              </a:rPr>
              <a:t>New businesses</a:t>
            </a:r>
            <a:endParaRPr lang="en-GB" sz="1400" dirty="0">
              <a:latin typeface="Arial Narrow" panose="020B0606020202030204" pitchFamily="34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3266615" y="3588136"/>
            <a:ext cx="6306" cy="335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8878916" y="3525337"/>
            <a:ext cx="6306" cy="335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939925" y="2859872"/>
            <a:ext cx="1027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Narrow" panose="020B0606020202030204" pitchFamily="34" charset="0"/>
              </a:rPr>
              <a:t>Social &amp; Physical Change</a:t>
            </a:r>
            <a:endParaRPr lang="en-GB" sz="1400" dirty="0"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42815" y="1385968"/>
            <a:ext cx="102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Narrow" panose="020B0606020202030204" pitchFamily="34" charset="0"/>
              </a:rPr>
              <a:t>E-Revolution 5.0</a:t>
            </a:r>
            <a:endParaRPr lang="en-GB" sz="1400" dirty="0">
              <a:latin typeface="Arial Narrow" panose="020B0606020202030204" pitchFamily="34" charset="0"/>
            </a:endParaRPr>
          </a:p>
        </p:txBody>
      </p:sp>
      <p:cxnSp>
        <p:nvCxnSpPr>
          <p:cNvPr id="63" name="Curved Connector 62"/>
          <p:cNvCxnSpPr/>
          <p:nvPr/>
        </p:nvCxnSpPr>
        <p:spPr>
          <a:xfrm rot="5400000" flipH="1" flipV="1">
            <a:off x="3032697" y="2210024"/>
            <a:ext cx="910852" cy="44301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16200000" flipV="1">
            <a:off x="8163604" y="2109643"/>
            <a:ext cx="856302" cy="372973"/>
          </a:xfrm>
          <a:prstGeom prst="curvedConnector3">
            <a:avLst>
              <a:gd name="adj1" fmla="val 6620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3649121" y="778082"/>
            <a:ext cx="4862481" cy="9681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MAGNETISM</a:t>
            </a:r>
            <a:endParaRPr lang="en-US" sz="40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566758" y="2773576"/>
            <a:ext cx="10279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Narrow" panose="020B0606020202030204" pitchFamily="34" charset="0"/>
              </a:rPr>
              <a:t>Social &amp; Physical Change</a:t>
            </a:r>
            <a:endParaRPr lang="en-GB" sz="1400" dirty="0">
              <a:latin typeface="Arial Narrow" panose="020B0606020202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78061" y="1102484"/>
            <a:ext cx="1105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Narrow" panose="020B0606020202030204" pitchFamily="34" charset="0"/>
              </a:rPr>
              <a:t>Inclusion, Investment, Improvement </a:t>
            </a:r>
            <a:endParaRPr lang="en-GB" sz="1400" dirty="0">
              <a:latin typeface="Arial Narrow" panose="020B0606020202030204" pitchFamily="34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2" y="6157202"/>
            <a:ext cx="3146597" cy="523948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81981" y="154083"/>
            <a:ext cx="346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Whitehaven HIVE Model</a:t>
            </a:r>
            <a:endParaRPr lang="en-GB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7742" y="199370"/>
            <a:ext cx="5980981" cy="5980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1214" y="1144438"/>
            <a:ext cx="922451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Digital GRID</a:t>
            </a:r>
          </a:p>
          <a:p>
            <a:pPr algn="ctr"/>
            <a:endParaRPr lang="en-GB" sz="24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As one of Europe’s first planned grid towns, it is only fitting that Whitehaven is home to one of the world’s first digital grids</a:t>
            </a:r>
          </a:p>
          <a:p>
            <a:pPr algn="ctr"/>
            <a:endParaRPr lang="en-GB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en-GB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SMART CITY TECHNOLOGY TO DRIVE DIGITAL CHALLENGE, CHANGE AND UPTAKE</a:t>
            </a:r>
          </a:p>
          <a:p>
            <a:endParaRPr lang="en-GB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0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TRODUCING ZAPINA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8868" y="5267863"/>
            <a:ext cx="10926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in partnership with </a:t>
            </a:r>
            <a:r>
              <a:rPr lang="en-GB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Zapinamo</a:t>
            </a:r>
            <a:r>
              <a:rPr lang="en-GB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SSE, Copeland BC, Sellafield and BEC to create the country’s most complete EV infrastructure and vehicle uptake/use case</a:t>
            </a:r>
          </a:p>
        </p:txBody>
      </p:sp>
    </p:spTree>
    <p:extLst>
      <p:ext uri="{BB962C8B-B14F-4D97-AF65-F5344CB8AC3E}">
        <p14:creationId xmlns:p14="http://schemas.microsoft.com/office/powerpoint/2010/main" val="537990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53051</TotalTime>
  <Words>207</Words>
  <Application>Microsoft Office PowerPoint</Application>
  <PresentationFormat>Widescreen</PresentationFormat>
  <Paragraphs>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winders</dc:creator>
  <cp:lastModifiedBy>andrea winders</cp:lastModifiedBy>
  <cp:revision>60</cp:revision>
  <cp:lastPrinted>2019-02-06T13:34:52Z</cp:lastPrinted>
  <dcterms:created xsi:type="dcterms:W3CDTF">2019-01-03T14:35:39Z</dcterms:created>
  <dcterms:modified xsi:type="dcterms:W3CDTF">2019-09-27T08:33:16Z</dcterms:modified>
</cp:coreProperties>
</file>